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0" r:id="rId4"/>
    <p:sldId id="288" r:id="rId5"/>
    <p:sldId id="262" r:id="rId6"/>
    <p:sldId id="270" r:id="rId7"/>
    <p:sldId id="290" r:id="rId8"/>
    <p:sldId id="278" r:id="rId9"/>
    <p:sldId id="294" r:id="rId10"/>
    <p:sldId id="295" r:id="rId11"/>
    <p:sldId id="285" r:id="rId12"/>
    <p:sldId id="280" r:id="rId13"/>
    <p:sldId id="271" r:id="rId14"/>
    <p:sldId id="287" r:id="rId15"/>
    <p:sldId id="272" r:id="rId16"/>
    <p:sldId id="291" r:id="rId17"/>
    <p:sldId id="276" r:id="rId18"/>
    <p:sldId id="292" r:id="rId19"/>
    <p:sldId id="283" r:id="rId20"/>
    <p:sldId id="293" r:id="rId21"/>
    <p:sldId id="274" r:id="rId22"/>
    <p:sldId id="289" r:id="rId23"/>
    <p:sldId id="268" r:id="rId24"/>
    <p:sldId id="284" r:id="rId25"/>
    <p:sldId id="281"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örte Scheurich | BMCO" initials="DS|B" lastIdx="19" clrIdx="0">
    <p:extLst>
      <p:ext uri="{19B8F6BF-5375-455C-9EA6-DF929625EA0E}">
        <p15:presenceInfo xmlns:p15="http://schemas.microsoft.com/office/powerpoint/2012/main" userId="S-1-12-1-1309760212-1293955349-2098737297-2744760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5D11"/>
    <a:srgbClr val="E8590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35" autoAdjust="0"/>
    <p:restoredTop sz="94660"/>
  </p:normalViewPr>
  <p:slideViewPr>
    <p:cSldViewPr snapToGrid="0">
      <p:cViewPr varScale="1">
        <p:scale>
          <a:sx n="51" d="100"/>
          <a:sy n="51" d="100"/>
        </p:scale>
        <p:origin x="6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2DD66-69C5-4DAD-8754-612B190DBB7A}" type="datetimeFigureOut">
              <a:rPr lang="de-DE" smtClean="0"/>
              <a:t>11.08.2022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C92E2-4F76-479A-8453-8481359987B9}" type="slidenum">
              <a:rPr lang="de-DE" smtClean="0"/>
              <a:t>‹Nr.›</a:t>
            </a:fld>
            <a:endParaRPr lang="de-DE"/>
          </a:p>
        </p:txBody>
      </p:sp>
    </p:spTree>
    <p:extLst>
      <p:ext uri="{BB962C8B-B14F-4D97-AF65-F5344CB8AC3E}">
        <p14:creationId xmlns:p14="http://schemas.microsoft.com/office/powerpoint/2010/main" val="106115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solidFill>
                  <a:srgbClr val="E95D11"/>
                </a:solidFill>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214230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3989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381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3667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200" y="1685925"/>
            <a:ext cx="10515600" cy="1962150"/>
          </a:xfrm>
        </p:spPr>
        <p:txBody>
          <a:bodyPr anchor="b"/>
          <a:lstStyle>
            <a:lvl1pPr>
              <a:defRPr sz="6000"/>
            </a:lvl1pPr>
          </a:lstStyle>
          <a:p>
            <a:r>
              <a:rPr lang="de-DE" dirty="0"/>
              <a:t>Titelmasterformat durch Klicken bearbeiten</a:t>
            </a:r>
          </a:p>
        </p:txBody>
      </p:sp>
      <p:sp>
        <p:nvSpPr>
          <p:cNvPr id="3" name="Textplatzhalter 2"/>
          <p:cNvSpPr>
            <a:spLocks noGrp="1"/>
          </p:cNvSpPr>
          <p:nvPr>
            <p:ph type="body" idx="1"/>
          </p:nvPr>
        </p:nvSpPr>
        <p:spPr>
          <a:xfrm>
            <a:off x="838200" y="39417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368469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1136650"/>
            <a:ext cx="10515600" cy="815975"/>
          </a:xfrm>
        </p:spPr>
        <p:txBody>
          <a:bodyPr/>
          <a:lstStyle>
            <a:lvl1pPr>
              <a:defRPr/>
            </a:lvl1pPr>
          </a:lstStyle>
          <a:p>
            <a:r>
              <a:rPr lang="de-DE" dirty="0"/>
              <a:t>Titel</a:t>
            </a:r>
          </a:p>
        </p:txBody>
      </p:sp>
      <p:sp>
        <p:nvSpPr>
          <p:cNvPr id="3" name="Inhaltsplatzhalter 2"/>
          <p:cNvSpPr>
            <a:spLocks noGrp="1"/>
          </p:cNvSpPr>
          <p:nvPr>
            <p:ph sz="half" idx="1"/>
          </p:nvPr>
        </p:nvSpPr>
        <p:spPr>
          <a:xfrm>
            <a:off x="838200" y="2171700"/>
            <a:ext cx="5181600" cy="359092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2171700"/>
            <a:ext cx="5181600" cy="359092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6883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1238249"/>
            <a:ext cx="10515600" cy="773249"/>
          </a:xfrm>
        </p:spPr>
        <p:txBody>
          <a:bodyPr/>
          <a:lstStyle>
            <a:lvl1pPr>
              <a:defRPr/>
            </a:lvl1pPr>
          </a:lstStyle>
          <a:p>
            <a:r>
              <a:rPr lang="de-DE" dirty="0"/>
              <a:t>Titel</a:t>
            </a:r>
          </a:p>
        </p:txBody>
      </p:sp>
      <p:sp>
        <p:nvSpPr>
          <p:cNvPr id="3" name="Textplatzhalter 2"/>
          <p:cNvSpPr>
            <a:spLocks noGrp="1"/>
          </p:cNvSpPr>
          <p:nvPr>
            <p:ph type="body" idx="1"/>
          </p:nvPr>
        </p:nvSpPr>
        <p:spPr>
          <a:xfrm>
            <a:off x="839788" y="2124075"/>
            <a:ext cx="5157787"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1813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2124075"/>
            <a:ext cx="5183188"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6172200" y="2505075"/>
            <a:ext cx="5183188" cy="318135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5763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390650"/>
            <a:ext cx="10515600" cy="1071563"/>
          </a:xfrm>
        </p:spPr>
        <p:txBody>
          <a:bodyPr/>
          <a:lstStyle/>
          <a:p>
            <a:r>
              <a:rPr lang="de-DE" dirty="0"/>
              <a:t>Titelmasterformat durch Klicken bearbeiten</a:t>
            </a:r>
          </a:p>
        </p:txBody>
      </p:sp>
    </p:spTree>
    <p:extLst>
      <p:ext uri="{BB962C8B-B14F-4D97-AF65-F5344CB8AC3E}">
        <p14:creationId xmlns:p14="http://schemas.microsoft.com/office/powerpoint/2010/main" val="382758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34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219200"/>
            <a:ext cx="3932237" cy="1524000"/>
          </a:xfrm>
        </p:spPr>
        <p:txBody>
          <a:bodyPr anchor="b"/>
          <a:lstStyle>
            <a:lvl1pPr>
              <a:defRPr sz="3200"/>
            </a:lvl1pPr>
          </a:lstStyle>
          <a:p>
            <a:r>
              <a:rPr lang="de-DE" dirty="0"/>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Tree>
    <p:extLst>
      <p:ext uri="{BB962C8B-B14F-4D97-AF65-F5344CB8AC3E}">
        <p14:creationId xmlns:p14="http://schemas.microsoft.com/office/powerpoint/2010/main" val="314435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285874"/>
            <a:ext cx="3932237" cy="1476375"/>
          </a:xfrm>
        </p:spPr>
        <p:txBody>
          <a:bodyPr anchor="b"/>
          <a:lstStyle>
            <a:lvl1pPr>
              <a:defRPr sz="3200"/>
            </a:lvl1pPr>
          </a:lstStyle>
          <a:p>
            <a:r>
              <a:rPr lang="de-DE" dirty="0"/>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867024"/>
            <a:ext cx="3932237" cy="3001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301193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136650"/>
            <a:ext cx="10515600" cy="1325563"/>
          </a:xfrm>
          <a:prstGeom prst="rect">
            <a:avLst/>
          </a:prstGeom>
        </p:spPr>
        <p:txBody>
          <a:bodyPr vert="horz" lIns="91440" tIns="45720" rIns="91440" bIns="45720" rtlCol="0" anchor="ctr">
            <a:normAutofit/>
          </a:bodyPr>
          <a:lstStyle/>
          <a:p>
            <a:r>
              <a:rPr lang="de-DE" dirty="0"/>
              <a:t>Titel</a:t>
            </a:r>
          </a:p>
        </p:txBody>
      </p:sp>
      <p:sp>
        <p:nvSpPr>
          <p:cNvPr id="3" name="Textplatzhalter 2"/>
          <p:cNvSpPr>
            <a:spLocks noGrp="1"/>
          </p:cNvSpPr>
          <p:nvPr>
            <p:ph type="body" idx="1"/>
          </p:nvPr>
        </p:nvSpPr>
        <p:spPr>
          <a:xfrm>
            <a:off x="838200" y="2377151"/>
            <a:ext cx="10515600" cy="3509299"/>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9FC7A0BD-9E58-4166-ACEC-76D6C26234F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829"/>
            <a:ext cx="12192000" cy="6854342"/>
          </a:xfrm>
          <a:prstGeom prst="rect">
            <a:avLst/>
          </a:prstGeom>
        </p:spPr>
      </p:pic>
      <p:pic>
        <p:nvPicPr>
          <p:cNvPr id="7" name="Grafik 6">
            <a:extLst>
              <a:ext uri="{FF2B5EF4-FFF2-40B4-BE49-F238E27FC236}">
                <a16:creationId xmlns:a16="http://schemas.microsoft.com/office/drawing/2014/main" id="{E523ECDD-B1AA-4F17-B7D5-423A3535026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 y="5765916"/>
            <a:ext cx="2960914" cy="1092084"/>
          </a:xfrm>
          <a:prstGeom prst="rect">
            <a:avLst/>
          </a:prstGeom>
        </p:spPr>
      </p:pic>
      <p:pic>
        <p:nvPicPr>
          <p:cNvPr id="6" name="Grafik 5">
            <a:extLst>
              <a:ext uri="{FF2B5EF4-FFF2-40B4-BE49-F238E27FC236}">
                <a16:creationId xmlns:a16="http://schemas.microsoft.com/office/drawing/2014/main" id="{D975A502-A8C2-4196-86C1-3E145CA3045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17972" y="6144245"/>
            <a:ext cx="711926" cy="711926"/>
          </a:xfrm>
          <a:prstGeom prst="rect">
            <a:avLst/>
          </a:prstGeom>
        </p:spPr>
      </p:pic>
    </p:spTree>
    <p:extLst>
      <p:ext uri="{BB962C8B-B14F-4D97-AF65-F5344CB8AC3E}">
        <p14:creationId xmlns:p14="http://schemas.microsoft.com/office/powerpoint/2010/main" val="96631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E95D1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www.bundesmusikverband.de/neustart-lz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neustart@bundesmusikverband.de" TargetMode="External"/><Relationship Id="rId2" Type="http://schemas.openxmlformats.org/officeDocument/2006/relationships/hyperlink" Target="http://www.bundesmusikverband.de/neustart-lz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bundesmusikverband.de/neustart-lz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67245" y="1714545"/>
            <a:ext cx="9144000" cy="2387600"/>
          </a:xfrm>
        </p:spPr>
        <p:txBody>
          <a:bodyPr>
            <a:normAutofit/>
          </a:bodyPr>
          <a:lstStyle/>
          <a:p>
            <a:r>
              <a:rPr lang="de-DE" sz="7000" dirty="0"/>
              <a:t>Förderzusage –</a:t>
            </a:r>
            <a:br>
              <a:rPr lang="de-DE" sz="7000" dirty="0"/>
            </a:br>
            <a:r>
              <a:rPr lang="de-DE" sz="7000" dirty="0"/>
              <a:t>und nun?</a:t>
            </a:r>
          </a:p>
        </p:txBody>
      </p:sp>
      <p:sp>
        <p:nvSpPr>
          <p:cNvPr id="3" name="Textfeld 2"/>
          <p:cNvSpPr txBox="1"/>
          <p:nvPr/>
        </p:nvSpPr>
        <p:spPr>
          <a:xfrm>
            <a:off x="10425363" y="5751897"/>
            <a:ext cx="1473869" cy="276999"/>
          </a:xfrm>
          <a:prstGeom prst="rect">
            <a:avLst/>
          </a:prstGeom>
          <a:noFill/>
        </p:spPr>
        <p:txBody>
          <a:bodyPr wrap="square" rtlCol="0">
            <a:spAutoFit/>
          </a:bodyPr>
          <a:lstStyle/>
          <a:p>
            <a:r>
              <a:rPr lang="de-DE" sz="1200" dirty="0"/>
              <a:t>Stand: 20.07.2022</a:t>
            </a:r>
          </a:p>
        </p:txBody>
      </p:sp>
    </p:spTree>
    <p:extLst>
      <p:ext uri="{BB962C8B-B14F-4D97-AF65-F5344CB8AC3E}">
        <p14:creationId xmlns:p14="http://schemas.microsoft.com/office/powerpoint/2010/main" val="292831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0421" y="1268167"/>
            <a:ext cx="10322084" cy="4473065"/>
          </a:xfrm>
        </p:spPr>
        <p:txBody>
          <a:bodyPr>
            <a:normAutofit fontScale="85000" lnSpcReduction="10000"/>
          </a:bodyPr>
          <a:lstStyle/>
          <a:p>
            <a:r>
              <a:rPr lang="de-DE" sz="3600" b="1" dirty="0">
                <a:solidFill>
                  <a:schemeClr val="tx2"/>
                </a:solidFill>
              </a:rPr>
              <a:t>Vergaben (bei Dienstleistungen und Anschaffungen): </a:t>
            </a:r>
          </a:p>
          <a:p>
            <a:pPr marL="700088" indent="-342900">
              <a:spcBef>
                <a:spcPts val="0"/>
              </a:spcBef>
              <a:buFont typeface="Arial" panose="020B0604020202020204" pitchFamily="34" charset="0"/>
              <a:buChar char="•"/>
            </a:pPr>
            <a:endParaRPr lang="de-DE" sz="1800" b="1" dirty="0">
              <a:solidFill>
                <a:schemeClr val="tx2"/>
              </a:solidFill>
            </a:endParaRPr>
          </a:p>
          <a:p>
            <a:pPr marL="354013" indent="-354013">
              <a:lnSpc>
                <a:spcPct val="140000"/>
              </a:lnSpc>
              <a:spcBef>
                <a:spcPts val="0"/>
              </a:spcBef>
              <a:buFont typeface="Arial" panose="020B0604020202020204" pitchFamily="34" charset="0"/>
              <a:buChar char="•"/>
            </a:pPr>
            <a:r>
              <a:rPr lang="de-DE" sz="3200" dirty="0">
                <a:solidFill>
                  <a:schemeClr val="tx2"/>
                </a:solidFill>
              </a:rPr>
              <a:t>Vergabevermerk ab 500 EUR netto = schriftliche Dokumentation</a:t>
            </a:r>
          </a:p>
          <a:p>
            <a:pPr marL="354013" indent="-354013">
              <a:lnSpc>
                <a:spcPct val="140000"/>
              </a:lnSpc>
              <a:spcBef>
                <a:spcPts val="0"/>
              </a:spcBef>
              <a:buFont typeface="Arial" panose="020B0604020202020204" pitchFamily="34" charset="0"/>
              <a:buChar char="•"/>
            </a:pPr>
            <a:r>
              <a:rPr lang="de-DE" sz="3200" dirty="0">
                <a:solidFill>
                  <a:schemeClr val="tx2"/>
                </a:solidFill>
              </a:rPr>
              <a:t>ab 500 EUR bis 1.000 EUR netto: „einfacher Marktvergleich“</a:t>
            </a:r>
          </a:p>
          <a:p>
            <a:pPr marL="354013" indent="-354013">
              <a:lnSpc>
                <a:spcPct val="140000"/>
              </a:lnSpc>
              <a:spcBef>
                <a:spcPts val="0"/>
              </a:spcBef>
              <a:buFont typeface="Arial" panose="020B0604020202020204" pitchFamily="34" charset="0"/>
              <a:buChar char="•"/>
            </a:pPr>
            <a:r>
              <a:rPr lang="de-DE" sz="3200" dirty="0">
                <a:solidFill>
                  <a:schemeClr val="tx2"/>
                </a:solidFill>
              </a:rPr>
              <a:t>ab 1.000 EUR netto: drei schriftliche Angebote –auch für Dienstleistungen (z. B. Tonstudio oder Webdesign) und Reise- und Übernachtungskosten</a:t>
            </a:r>
          </a:p>
          <a:p>
            <a:pPr marL="354013" indent="-354013">
              <a:lnSpc>
                <a:spcPct val="140000"/>
              </a:lnSpc>
              <a:spcBef>
                <a:spcPts val="0"/>
              </a:spcBef>
              <a:buFont typeface="Arial" panose="020B0604020202020204" pitchFamily="34" charset="0"/>
              <a:buChar char="•"/>
            </a:pPr>
            <a:r>
              <a:rPr lang="de-DE" sz="3200" dirty="0">
                <a:solidFill>
                  <a:schemeClr val="tx2"/>
                </a:solidFill>
              </a:rPr>
              <a:t>Ausnahme: Honorare</a:t>
            </a:r>
          </a:p>
          <a:p>
            <a:pPr lvl="1"/>
            <a:r>
              <a:rPr lang="de-DE" dirty="0">
                <a:solidFill>
                  <a:schemeClr val="tx2"/>
                </a:solidFill>
              </a:rPr>
              <a:t>	</a:t>
            </a:r>
          </a:p>
        </p:txBody>
      </p:sp>
    </p:spTree>
    <p:extLst>
      <p:ext uri="{BB962C8B-B14F-4D97-AF65-F5344CB8AC3E}">
        <p14:creationId xmlns:p14="http://schemas.microsoft.com/office/powerpoint/2010/main" val="39159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70440" y="1453320"/>
            <a:ext cx="9932340" cy="3951359"/>
          </a:xfrm>
        </p:spPr>
        <p:txBody>
          <a:bodyPr>
            <a:noAutofit/>
          </a:bodyPr>
          <a:lstStyle/>
          <a:p>
            <a:pPr>
              <a:spcBef>
                <a:spcPts val="0"/>
              </a:spcBef>
            </a:pPr>
            <a:r>
              <a:rPr lang="de-DE" sz="2200" b="1" dirty="0">
                <a:solidFill>
                  <a:schemeClr val="tx2"/>
                </a:solidFill>
              </a:rPr>
              <a:t>erworbene Gegenstände:</a:t>
            </a:r>
            <a:r>
              <a:rPr lang="de-DE" sz="2200" dirty="0">
                <a:solidFill>
                  <a:schemeClr val="tx2"/>
                </a:solidFill>
              </a:rPr>
              <a:t> </a:t>
            </a:r>
          </a:p>
          <a:p>
            <a:pPr marL="342900" indent="-342900">
              <a:spcBef>
                <a:spcPts val="0"/>
              </a:spcBef>
              <a:buFont typeface="Wingdings" panose="05000000000000000000" pitchFamily="2" charset="2"/>
              <a:buChar char="Ø"/>
            </a:pPr>
            <a:endParaRPr lang="de-DE" sz="2000" dirty="0">
              <a:solidFill>
                <a:schemeClr val="tx2"/>
              </a:solidFill>
            </a:endParaRPr>
          </a:p>
          <a:p>
            <a:pPr marL="700088" lvl="1" indent="-342900">
              <a:lnSpc>
                <a:spcPct val="70000"/>
              </a:lnSpc>
              <a:spcBef>
                <a:spcPts val="1000"/>
              </a:spcBef>
              <a:buFont typeface="Arial" panose="020B0604020202020204" pitchFamily="34" charset="0"/>
              <a:buChar char="•"/>
            </a:pPr>
            <a:r>
              <a:rPr lang="de-DE" sz="2400" dirty="0">
                <a:solidFill>
                  <a:schemeClr val="tx2"/>
                </a:solidFill>
              </a:rPr>
              <a:t>dürfen nur für den Zuwendungszweck verwendet werden</a:t>
            </a:r>
          </a:p>
          <a:p>
            <a:pPr marL="700088" lvl="1" indent="-342900">
              <a:lnSpc>
                <a:spcPct val="70000"/>
              </a:lnSpc>
              <a:spcBef>
                <a:spcPts val="1000"/>
              </a:spcBef>
              <a:buFont typeface="Arial" panose="020B0604020202020204" pitchFamily="34" charset="0"/>
              <a:buChar char="•"/>
            </a:pPr>
            <a:r>
              <a:rPr lang="de-DE" sz="2400" dirty="0">
                <a:solidFill>
                  <a:schemeClr val="tx2"/>
                </a:solidFill>
              </a:rPr>
              <a:t>dürfen bei einem Einzelwert ab 800 EUR netto nur nach Rücksprache mit dem BMCO angeschafft &amp; müssen begründet werden</a:t>
            </a:r>
          </a:p>
          <a:p>
            <a:pPr marL="700088" lvl="1" indent="-342900">
              <a:lnSpc>
                <a:spcPct val="70000"/>
              </a:lnSpc>
              <a:spcBef>
                <a:spcPts val="1000"/>
              </a:spcBef>
              <a:buFont typeface="Arial" panose="020B0604020202020204" pitchFamily="34" charset="0"/>
              <a:buChar char="•"/>
            </a:pPr>
            <a:r>
              <a:rPr lang="de-DE" sz="2400" dirty="0">
                <a:solidFill>
                  <a:schemeClr val="tx2"/>
                </a:solidFill>
              </a:rPr>
              <a:t>drei schriftliche Vergleichsangebote inkl. Vergabevermerk bei Anschaffungen </a:t>
            </a:r>
            <a:r>
              <a:rPr lang="de-DE" sz="2400" b="1" dirty="0">
                <a:solidFill>
                  <a:schemeClr val="tx2"/>
                </a:solidFill>
              </a:rPr>
              <a:t>über 1.000 EUR netto </a:t>
            </a:r>
            <a:r>
              <a:rPr lang="de-DE" sz="2400" dirty="0">
                <a:solidFill>
                  <a:schemeClr val="tx2"/>
                </a:solidFill>
              </a:rPr>
              <a:t>&gt; ausgewählt wird das wirtschaftlichste und günstigste Angebot </a:t>
            </a:r>
          </a:p>
          <a:p>
            <a:pPr marL="800100" lvl="1" indent="-342900">
              <a:buFont typeface="Wingdings" panose="05000000000000000000" pitchFamily="2" charset="2"/>
              <a:buChar char="§"/>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p:txBody>
      </p:sp>
    </p:spTree>
    <p:extLst>
      <p:ext uri="{BB962C8B-B14F-4D97-AF65-F5344CB8AC3E}">
        <p14:creationId xmlns:p14="http://schemas.microsoft.com/office/powerpoint/2010/main" val="99913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0422" y="1280160"/>
            <a:ext cx="8917577" cy="4297680"/>
          </a:xfrm>
        </p:spPr>
        <p:txBody>
          <a:bodyPr>
            <a:normAutofit/>
          </a:bodyPr>
          <a:lstStyle/>
          <a:p>
            <a:r>
              <a:rPr lang="de-DE" b="1" dirty="0">
                <a:solidFill>
                  <a:schemeClr val="tx2"/>
                </a:solidFill>
              </a:rPr>
              <a:t>Reisekosten:</a:t>
            </a:r>
          </a:p>
          <a:p>
            <a:pPr marL="800100" lvl="1" indent="-342900">
              <a:buFont typeface="Arial" panose="020B0604020202020204" pitchFamily="34" charset="0"/>
              <a:buChar char="•"/>
            </a:pPr>
            <a:r>
              <a:rPr lang="de-DE" dirty="0">
                <a:solidFill>
                  <a:schemeClr val="tx2"/>
                </a:solidFill>
              </a:rPr>
              <a:t>Diese müssen grundsätzlich </a:t>
            </a:r>
            <a:r>
              <a:rPr lang="de-DE" u="sng" dirty="0">
                <a:solidFill>
                  <a:schemeClr val="tx2"/>
                </a:solidFill>
              </a:rPr>
              <a:t>projektbezogen und notwendig </a:t>
            </a:r>
            <a:r>
              <a:rPr lang="de-DE" dirty="0">
                <a:solidFill>
                  <a:schemeClr val="tx2"/>
                </a:solidFill>
              </a:rPr>
              <a:t>sein. Die Erstattung erfolgt gemäß Bundesreisekostengesetz (BRKG)</a:t>
            </a:r>
          </a:p>
          <a:p>
            <a:pPr marL="800100" lvl="1" indent="-342900">
              <a:buFont typeface="Arial" panose="020B0604020202020204" pitchFamily="34" charset="0"/>
              <a:buChar char="•"/>
            </a:pPr>
            <a:r>
              <a:rPr lang="de-DE" b="1" dirty="0">
                <a:solidFill>
                  <a:schemeClr val="tx2"/>
                </a:solidFill>
              </a:rPr>
              <a:t>max. Erstattungen</a:t>
            </a:r>
            <a:r>
              <a:rPr lang="de-DE" dirty="0">
                <a:solidFill>
                  <a:schemeClr val="tx2"/>
                </a:solidFill>
              </a:rPr>
              <a:t>: </a:t>
            </a:r>
          </a:p>
          <a:p>
            <a:pPr marL="804863" lvl="1">
              <a:lnSpc>
                <a:spcPct val="100000"/>
              </a:lnSpc>
            </a:pPr>
            <a:r>
              <a:rPr lang="de-DE" dirty="0">
                <a:solidFill>
                  <a:schemeClr val="tx2"/>
                </a:solidFill>
              </a:rPr>
              <a:t>Bahnfahrt 2. Klasse; Privat-Pkw 20 Cent/km, max. 150 EUR pro Pkw; </a:t>
            </a:r>
            <a:br>
              <a:rPr lang="de-DE" dirty="0">
                <a:solidFill>
                  <a:schemeClr val="tx2"/>
                </a:solidFill>
              </a:rPr>
            </a:br>
            <a:r>
              <a:rPr lang="de-DE" dirty="0">
                <a:solidFill>
                  <a:schemeClr val="tx2"/>
                </a:solidFill>
              </a:rPr>
              <a:t>Übernachtungskosten ohne Verpflegung: max. 70 EUR p. P.; Mittelklassehotels (das günstigste im 30 km-Radius) </a:t>
            </a:r>
            <a:br>
              <a:rPr lang="de-DE" dirty="0">
                <a:solidFill>
                  <a:schemeClr val="tx2"/>
                </a:solidFill>
              </a:rPr>
            </a:br>
            <a:endParaRPr lang="de-DE" dirty="0">
              <a:solidFill>
                <a:srgbClr val="FF0000"/>
              </a:solidFill>
            </a:endParaRPr>
          </a:p>
          <a:p>
            <a:pPr marL="800100" lvl="1" indent="-342900">
              <a:buFont typeface="Arial" panose="020B0604020202020204" pitchFamily="34" charset="0"/>
              <a:buChar char="•"/>
            </a:pPr>
            <a:r>
              <a:rPr lang="de-DE" dirty="0">
                <a:solidFill>
                  <a:srgbClr val="FF0000"/>
                </a:solidFill>
              </a:rPr>
              <a:t>Verpflegungskosten werden nicht übernommen und sollten demnach auch nicht auf der Rechnung erscheinen.</a:t>
            </a:r>
          </a:p>
          <a:p>
            <a:pPr marL="800100" lvl="1" indent="-342900">
              <a:buFont typeface="Arial" panose="020B0604020202020204" pitchFamily="34" charset="0"/>
              <a:buChar char="•"/>
            </a:pPr>
            <a:endParaRPr lang="de-DE" dirty="0">
              <a:solidFill>
                <a:schemeClr val="tx2"/>
              </a:solidFill>
            </a:endParaRPr>
          </a:p>
          <a:p>
            <a:pPr lvl="1"/>
            <a:endParaRPr lang="de-DE" dirty="0">
              <a:solidFill>
                <a:srgbClr val="FF0000"/>
              </a:solidFill>
            </a:endParaRPr>
          </a:p>
          <a:p>
            <a:pPr lvl="1"/>
            <a:endParaRPr lang="de-DE" dirty="0">
              <a:solidFill>
                <a:schemeClr val="tx2"/>
              </a:solidFill>
            </a:endParaRPr>
          </a:p>
        </p:txBody>
      </p:sp>
    </p:spTree>
    <p:extLst>
      <p:ext uri="{BB962C8B-B14F-4D97-AF65-F5344CB8AC3E}">
        <p14:creationId xmlns:p14="http://schemas.microsoft.com/office/powerpoint/2010/main" val="259193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4590" y="1084218"/>
            <a:ext cx="10023074" cy="777399"/>
          </a:xfrm>
        </p:spPr>
        <p:txBody>
          <a:bodyPr>
            <a:normAutofit/>
          </a:bodyPr>
          <a:lstStyle/>
          <a:p>
            <a:pPr algn="l"/>
            <a:r>
              <a:rPr lang="de-DE" sz="3600" dirty="0"/>
              <a:t>3. Auszahlungen</a:t>
            </a:r>
          </a:p>
        </p:txBody>
      </p:sp>
      <p:sp>
        <p:nvSpPr>
          <p:cNvPr id="3" name="Textplatzhalter 2"/>
          <p:cNvSpPr>
            <a:spLocks noGrp="1"/>
          </p:cNvSpPr>
          <p:nvPr>
            <p:ph type="body" idx="1"/>
          </p:nvPr>
        </p:nvSpPr>
        <p:spPr>
          <a:xfrm>
            <a:off x="1004590" y="2109203"/>
            <a:ext cx="9477538" cy="3514677"/>
          </a:xfrm>
        </p:spPr>
        <p:txBody>
          <a:bodyPr>
            <a:normAutofit fontScale="92500" lnSpcReduction="10000"/>
          </a:bodyPr>
          <a:lstStyle/>
          <a:p>
            <a:r>
              <a:rPr lang="de-DE" b="1" dirty="0">
                <a:solidFill>
                  <a:schemeClr val="tx2"/>
                </a:solidFill>
              </a:rPr>
              <a:t>Anforderung/Auszahlung der Zuwendung:</a:t>
            </a:r>
          </a:p>
          <a:p>
            <a:endParaRPr lang="de-DE" b="1" dirty="0">
              <a:solidFill>
                <a:schemeClr val="tx2"/>
              </a:solidFill>
            </a:endParaRPr>
          </a:p>
          <a:p>
            <a:pPr marL="342900" indent="-342900">
              <a:spcBef>
                <a:spcPts val="0"/>
              </a:spcBef>
              <a:buFont typeface="Arial" panose="020B0604020202020204" pitchFamily="34" charset="0"/>
              <a:buChar char="•"/>
            </a:pPr>
            <a:r>
              <a:rPr lang="de-DE" sz="2200" dirty="0">
                <a:solidFill>
                  <a:schemeClr val="tx2"/>
                </a:solidFill>
              </a:rPr>
              <a:t>aktive Veranlassung (Link)</a:t>
            </a:r>
          </a:p>
          <a:p>
            <a:pPr marL="342900" indent="-342900">
              <a:spcBef>
                <a:spcPts val="0"/>
              </a:spcBef>
              <a:buFont typeface="Arial" panose="020B0604020202020204" pitchFamily="34" charset="0"/>
              <a:buChar char="•"/>
            </a:pPr>
            <a:r>
              <a:rPr lang="de-DE" sz="2200" b="1" dirty="0">
                <a:solidFill>
                  <a:schemeClr val="tx2"/>
                </a:solidFill>
              </a:rPr>
              <a:t>Rücksendung unterschriebenes PDF</a:t>
            </a:r>
            <a:endParaRPr lang="de-DE" sz="2200" dirty="0">
              <a:solidFill>
                <a:schemeClr val="tx2"/>
              </a:solidFill>
            </a:endParaRPr>
          </a:p>
          <a:p>
            <a:pPr marL="342900" indent="-342900">
              <a:spcBef>
                <a:spcPts val="0"/>
              </a:spcBef>
              <a:buFont typeface="Arial" panose="020B0604020202020204" pitchFamily="34" charset="0"/>
              <a:buChar char="•"/>
            </a:pPr>
            <a:r>
              <a:rPr lang="de-DE" sz="2200" dirty="0">
                <a:solidFill>
                  <a:schemeClr val="tx2"/>
                </a:solidFill>
              </a:rPr>
              <a:t>Mindestbetrag für Abruf: 500,- EUR</a:t>
            </a:r>
          </a:p>
          <a:p>
            <a:pPr marL="342900" indent="-342900">
              <a:spcBef>
                <a:spcPts val="0"/>
              </a:spcBef>
              <a:buFont typeface="Arial" panose="020B0604020202020204" pitchFamily="34" charset="0"/>
              <a:buChar char="•"/>
            </a:pPr>
            <a:r>
              <a:rPr lang="de-DE" sz="2200" dirty="0">
                <a:solidFill>
                  <a:schemeClr val="tx2"/>
                </a:solidFill>
              </a:rPr>
              <a:t>bereits getätigte Zahlungen oder Zahlungen innerhalb der nächsten 14 Tage</a:t>
            </a:r>
          </a:p>
          <a:p>
            <a:pPr marL="342900" indent="-342900">
              <a:spcBef>
                <a:spcPts val="0"/>
              </a:spcBef>
              <a:buFont typeface="Arial" panose="020B0604020202020204" pitchFamily="34" charset="0"/>
              <a:buChar char="•"/>
            </a:pPr>
            <a:r>
              <a:rPr lang="de-DE" sz="2200" dirty="0">
                <a:solidFill>
                  <a:schemeClr val="tx2"/>
                </a:solidFill>
              </a:rPr>
              <a:t>„Verbrauch“ innerhalb von 4 Wochen (verbindlich ist die im Verwendungszweck der Überweisung angegebene Frist!)</a:t>
            </a:r>
          </a:p>
          <a:p>
            <a:pPr marL="342900" indent="-342900">
              <a:spcBef>
                <a:spcPts val="0"/>
              </a:spcBef>
              <a:buFont typeface="Arial" panose="020B0604020202020204" pitchFamily="34" charset="0"/>
              <a:buChar char="•"/>
            </a:pPr>
            <a:r>
              <a:rPr lang="de-DE" sz="2200" dirty="0">
                <a:solidFill>
                  <a:schemeClr val="tx2"/>
                </a:solidFill>
              </a:rPr>
              <a:t>bis zur Vorlage des Verwendungsnachweises werden max. 80%</a:t>
            </a:r>
          </a:p>
          <a:p>
            <a:pPr marL="342900" indent="-342900">
              <a:spcBef>
                <a:spcPts val="0"/>
              </a:spcBef>
              <a:buFont typeface="Arial" panose="020B0604020202020204" pitchFamily="34" charset="0"/>
              <a:buChar char="•"/>
            </a:pPr>
            <a:r>
              <a:rPr lang="de-DE" sz="2200" dirty="0">
                <a:solidFill>
                  <a:schemeClr val="tx2"/>
                </a:solidFill>
              </a:rPr>
              <a:t>letzter Zahlungsabruf = letzter Tag des Bewilligungszeitraums; andernfalls Restzahlung nach abgeschlossener Prüfung des Verwendungsnachweises </a:t>
            </a:r>
            <a:endParaRPr lang="de-DE" sz="2200" strike="sngStrike" dirty="0">
              <a:solidFill>
                <a:schemeClr val="tx2"/>
              </a:solidFill>
            </a:endParaRPr>
          </a:p>
          <a:p>
            <a:pPr marL="342900" indent="-342900">
              <a:spcBef>
                <a:spcPts val="0"/>
              </a:spcBef>
              <a:buFont typeface="Arial" panose="020B0604020202020204" pitchFamily="34" charset="0"/>
              <a:buChar char="•"/>
            </a:pPr>
            <a:r>
              <a:rPr lang="de-DE" sz="2200" dirty="0">
                <a:solidFill>
                  <a:schemeClr val="tx2"/>
                </a:solidFill>
              </a:rPr>
              <a:t>Belege müssen nur auf Anforderung eingereicht werden</a:t>
            </a:r>
          </a:p>
          <a:p>
            <a:pPr marL="342900" indent="-342900">
              <a:spcBef>
                <a:spcPts val="0"/>
              </a:spcBef>
              <a:buFont typeface="Arial" panose="020B0604020202020204" pitchFamily="34" charset="0"/>
              <a:buChar char="•"/>
            </a:pPr>
            <a:r>
              <a:rPr lang="de-DE" sz="2200" dirty="0">
                <a:solidFill>
                  <a:schemeClr val="tx2"/>
                </a:solidFill>
              </a:rPr>
              <a:t>Bearbeitungszeit </a:t>
            </a:r>
            <a:r>
              <a:rPr lang="de-DE" sz="2200" dirty="0" err="1">
                <a:solidFill>
                  <a:schemeClr val="tx2"/>
                </a:solidFill>
              </a:rPr>
              <a:t>idR</a:t>
            </a:r>
            <a:r>
              <a:rPr lang="de-DE" sz="2200" dirty="0">
                <a:solidFill>
                  <a:schemeClr val="tx2"/>
                </a:solidFill>
              </a:rPr>
              <a:t>. 2 Wochen</a:t>
            </a:r>
          </a:p>
          <a:p>
            <a:endParaRPr lang="de-DE" dirty="0">
              <a:solidFill>
                <a:schemeClr val="tx2"/>
              </a:solidFill>
            </a:endParaRPr>
          </a:p>
          <a:p>
            <a:pPr marL="457200" lvl="0" indent="-457200">
              <a:buFont typeface="Wingdings" panose="05000000000000000000" pitchFamily="2" charset="2"/>
              <a:buChar char="Ø"/>
            </a:pPr>
            <a:endParaRPr lang="de-DE" dirty="0">
              <a:solidFill>
                <a:schemeClr val="tx2"/>
              </a:solidFill>
            </a:endParaRPr>
          </a:p>
        </p:txBody>
      </p:sp>
    </p:spTree>
    <p:extLst>
      <p:ext uri="{BB962C8B-B14F-4D97-AF65-F5344CB8AC3E}">
        <p14:creationId xmlns:p14="http://schemas.microsoft.com/office/powerpoint/2010/main" val="165240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Grafik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16" y="1207727"/>
            <a:ext cx="5761038" cy="3573463"/>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rechts 8"/>
          <p:cNvSpPr/>
          <p:nvPr/>
        </p:nvSpPr>
        <p:spPr>
          <a:xfrm>
            <a:off x="1314249" y="4016432"/>
            <a:ext cx="403860" cy="2819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Ellipse 9"/>
          <p:cNvSpPr/>
          <p:nvPr/>
        </p:nvSpPr>
        <p:spPr>
          <a:xfrm>
            <a:off x="3635911" y="3824923"/>
            <a:ext cx="449580"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52" name="Grafik 9"/>
          <p:cNvPicPr>
            <a:picLocks noChangeAspect="1" noChangeArrowheads="1"/>
          </p:cNvPicPr>
          <p:nvPr/>
        </p:nvPicPr>
        <p:blipFill rotWithShape="1">
          <a:blip r:embed="rId3">
            <a:extLst>
              <a:ext uri="{28A0092B-C50C-407E-A947-70E740481C1C}">
                <a14:useLocalDpi xmlns:a14="http://schemas.microsoft.com/office/drawing/2010/main" val="0"/>
              </a:ext>
            </a:extLst>
          </a:blip>
          <a:srcRect l="17857" t="43268" r="57293" b="24515"/>
          <a:stretch/>
        </p:blipFill>
        <p:spPr bwMode="auto">
          <a:xfrm>
            <a:off x="4233371" y="3836108"/>
            <a:ext cx="2675372" cy="19510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7"/>
          <p:cNvSpPr>
            <a:spLocks noChangeArrowheads="1"/>
          </p:cNvSpPr>
          <p:nvPr/>
        </p:nvSpPr>
        <p:spPr bwMode="auto">
          <a:xfrm>
            <a:off x="0" y="40306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Textfeld 12"/>
          <p:cNvSpPr txBox="1"/>
          <p:nvPr/>
        </p:nvSpPr>
        <p:spPr>
          <a:xfrm>
            <a:off x="7364094" y="1632162"/>
            <a:ext cx="3729790" cy="4154984"/>
          </a:xfrm>
          <a:prstGeom prst="rect">
            <a:avLst/>
          </a:prstGeom>
          <a:noFill/>
        </p:spPr>
        <p:txBody>
          <a:bodyPr wrap="square" rtlCol="0">
            <a:spAutoFit/>
          </a:bodyPr>
          <a:lstStyle/>
          <a:p>
            <a:pPr marL="228600" indent="-228600">
              <a:buFont typeface="+mj-lt"/>
              <a:buAutoNum type="arabicPeriod"/>
            </a:pPr>
            <a:r>
              <a:rPr lang="de-DE" dirty="0"/>
              <a:t>„Auswahl Zahlungsabrufformular“ =&gt; „Senden“</a:t>
            </a:r>
          </a:p>
          <a:p>
            <a:pPr marL="228600" indent="-228600">
              <a:buFont typeface="+mj-lt"/>
              <a:buAutoNum type="arabicPeriod"/>
            </a:pPr>
            <a:r>
              <a:rPr lang="de-DE" dirty="0"/>
              <a:t>Erfassung des gewünschten Zahlungsabrufs; Bitte achten Sie dabei auf die Teilung der Kostenblöcke (Honorare, Sachmittel, Reisekosten, Öffentlichkeitsarbeit)</a:t>
            </a:r>
          </a:p>
          <a:p>
            <a:pPr marL="228600" indent="-228600">
              <a:buFont typeface="+mj-lt"/>
              <a:buAutoNum type="arabicPeriod"/>
            </a:pPr>
            <a:r>
              <a:rPr lang="de-DE" dirty="0"/>
              <a:t>PDF aus der Bestätigungsmail unterschreiben und per E-Mail oder Post an BMCO Berlin senden</a:t>
            </a:r>
          </a:p>
          <a:p>
            <a:pPr marL="228600" indent="-228600">
              <a:buFont typeface="+mj-lt"/>
              <a:buAutoNum type="arabicPeriod"/>
            </a:pPr>
            <a:endParaRPr lang="de-DE" sz="1200" dirty="0"/>
          </a:p>
          <a:p>
            <a:endParaRPr lang="de-DE" dirty="0"/>
          </a:p>
        </p:txBody>
      </p:sp>
    </p:spTree>
    <p:extLst>
      <p:ext uri="{BB962C8B-B14F-4D97-AF65-F5344CB8AC3E}">
        <p14:creationId xmlns:p14="http://schemas.microsoft.com/office/powerpoint/2010/main" val="229145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463" y="1089306"/>
            <a:ext cx="10023074" cy="777399"/>
          </a:xfrm>
        </p:spPr>
        <p:txBody>
          <a:bodyPr>
            <a:normAutofit/>
          </a:bodyPr>
          <a:lstStyle/>
          <a:p>
            <a:pPr algn="l"/>
            <a:r>
              <a:rPr lang="de-DE" sz="3600" dirty="0"/>
              <a:t>4. Öffentlichkeitsarbeit</a:t>
            </a:r>
          </a:p>
        </p:txBody>
      </p:sp>
      <p:sp>
        <p:nvSpPr>
          <p:cNvPr id="3" name="Textplatzhalter 2"/>
          <p:cNvSpPr>
            <a:spLocks noGrp="1"/>
          </p:cNvSpPr>
          <p:nvPr>
            <p:ph type="body" idx="1"/>
          </p:nvPr>
        </p:nvSpPr>
        <p:spPr>
          <a:xfrm>
            <a:off x="1084463" y="2118814"/>
            <a:ext cx="10532914" cy="3847271"/>
          </a:xfrm>
        </p:spPr>
        <p:txBody>
          <a:bodyPr>
            <a:normAutofit/>
          </a:bodyPr>
          <a:lstStyle/>
          <a:p>
            <a:pPr marL="285750" indent="-285750">
              <a:buFont typeface="Arial" panose="020B0604020202020204" pitchFamily="34" charset="0"/>
              <a:buChar char="•"/>
            </a:pPr>
            <a:r>
              <a:rPr lang="de-DE" sz="1800" dirty="0">
                <a:solidFill>
                  <a:schemeClr val="tx2"/>
                </a:solidFill>
              </a:rPr>
              <a:t>„Richtlinien Projektwerbung und Dokumentation“</a:t>
            </a:r>
          </a:p>
          <a:p>
            <a:pPr marL="285750" indent="-285750">
              <a:buFont typeface="Arial" panose="020B0604020202020204" pitchFamily="34" charset="0"/>
              <a:buChar char="•"/>
            </a:pPr>
            <a:r>
              <a:rPr lang="de-DE" sz="1800" dirty="0">
                <a:solidFill>
                  <a:schemeClr val="tx2"/>
                </a:solidFill>
              </a:rPr>
              <a:t>bei sämtlichen Projektankündigungen und Veröffentlichungen/ÖA sind die Logos der BKM und NEUSTART KULTUR sowie NEUSTART AMATEURMUSIK und BMCO zu verwenden – dabei dürfen diese max. 5% der gesamten „Werbefläche“ einnehmen</a:t>
            </a:r>
          </a:p>
          <a:p>
            <a:pPr marL="285750" indent="-285750">
              <a:buFont typeface="Arial" panose="020B0604020202020204" pitchFamily="34" charset="0"/>
              <a:buChar char="•"/>
            </a:pPr>
            <a:endParaRPr lang="de-DE" sz="1800" dirty="0">
              <a:solidFill>
                <a:schemeClr val="tx2"/>
              </a:solidFill>
            </a:endParaRPr>
          </a:p>
          <a:p>
            <a:pPr marL="285750" indent="-285750">
              <a:buFont typeface="Arial" panose="020B0604020202020204" pitchFamily="34" charset="0"/>
              <a:buChar char="•"/>
            </a:pPr>
            <a:endParaRPr lang="de-DE" sz="1800" dirty="0">
              <a:solidFill>
                <a:schemeClr val="tx2"/>
              </a:solidFill>
            </a:endParaRPr>
          </a:p>
          <a:p>
            <a:pPr marL="285750" indent="-285750">
              <a:buFont typeface="Arial" panose="020B0604020202020204" pitchFamily="34" charset="0"/>
              <a:buChar char="•"/>
            </a:pPr>
            <a:endParaRPr lang="de-DE" sz="1800" dirty="0">
              <a:solidFill>
                <a:schemeClr val="tx2"/>
              </a:solidFill>
            </a:endParaRPr>
          </a:p>
          <a:p>
            <a:pPr marL="285750" indent="-285750">
              <a:buFont typeface="Arial" panose="020B0604020202020204" pitchFamily="34" charset="0"/>
              <a:buChar char="•"/>
            </a:pPr>
            <a:endParaRPr lang="de-DE" sz="1800" dirty="0">
              <a:solidFill>
                <a:schemeClr val="tx2"/>
              </a:solidFill>
            </a:endParaRPr>
          </a:p>
          <a:p>
            <a:pPr marL="285750" indent="-285750">
              <a:buFont typeface="Arial" panose="020B0604020202020204" pitchFamily="34" charset="0"/>
              <a:buChar char="•"/>
            </a:pPr>
            <a:r>
              <a:rPr lang="de-DE" sz="1800" dirty="0">
                <a:solidFill>
                  <a:schemeClr val="tx2"/>
                </a:solidFill>
              </a:rPr>
              <a:t>bei Gesprächen mit Pressevertreter*innen auf die Förderung durch NEUSTART verweisen </a:t>
            </a:r>
          </a:p>
          <a:p>
            <a:pPr marL="285750" indent="-285750">
              <a:buFont typeface="Arial" panose="020B0604020202020204" pitchFamily="34" charset="0"/>
              <a:buChar char="•"/>
            </a:pPr>
            <a:r>
              <a:rPr lang="de-DE" sz="1800" dirty="0">
                <a:solidFill>
                  <a:schemeClr val="tx2"/>
                </a:solidFill>
              </a:rPr>
              <a:t>Bitte um Zusendung der Veröffentlichungen per E-Mail: c.becker@bundesmusikverband.de</a:t>
            </a:r>
          </a:p>
          <a:p>
            <a:pPr marL="457200" indent="-457200">
              <a:buFont typeface="Wingdings" panose="05000000000000000000" pitchFamily="2" charset="2"/>
              <a:buChar char="Ø"/>
            </a:pPr>
            <a:endParaRPr lang="de-DE" sz="1800" dirty="0">
              <a:solidFill>
                <a:schemeClr val="tx2"/>
              </a:solidFill>
            </a:endParaRPr>
          </a:p>
          <a:p>
            <a:pPr lvl="1"/>
            <a:endParaRPr lang="de-DE" sz="1800" dirty="0">
              <a:solidFill>
                <a:schemeClr val="tx2"/>
              </a:solidFill>
            </a:endParaRPr>
          </a:p>
        </p:txBody>
      </p:sp>
      <p:pic>
        <p:nvPicPr>
          <p:cNvPr id="8" name="Grafik 7">
            <a:extLst>
              <a:ext uri="{FF2B5EF4-FFF2-40B4-BE49-F238E27FC236}">
                <a16:creationId xmlns:a16="http://schemas.microsoft.com/office/drawing/2014/main" id="{C29D72D2-C870-43B0-8336-10519EC8BF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306" y="3429000"/>
            <a:ext cx="8239889" cy="1071878"/>
          </a:xfrm>
          <a:prstGeom prst="rect">
            <a:avLst/>
          </a:prstGeom>
        </p:spPr>
      </p:pic>
    </p:spTree>
    <p:extLst>
      <p:ext uri="{BB962C8B-B14F-4D97-AF65-F5344CB8AC3E}">
        <p14:creationId xmlns:p14="http://schemas.microsoft.com/office/powerpoint/2010/main" val="200130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7045" y="1310640"/>
            <a:ext cx="10023074" cy="777399"/>
          </a:xfrm>
        </p:spPr>
        <p:txBody>
          <a:bodyPr>
            <a:normAutofit/>
          </a:bodyPr>
          <a:lstStyle/>
          <a:p>
            <a:pPr algn="l"/>
            <a:r>
              <a:rPr lang="de-DE" sz="3600" dirty="0"/>
              <a:t>5. Projektende und -abrechnung</a:t>
            </a:r>
          </a:p>
        </p:txBody>
      </p:sp>
      <p:sp>
        <p:nvSpPr>
          <p:cNvPr id="3" name="Textplatzhalter 2"/>
          <p:cNvSpPr>
            <a:spLocks noGrp="1"/>
          </p:cNvSpPr>
          <p:nvPr>
            <p:ph type="body" idx="1"/>
          </p:nvPr>
        </p:nvSpPr>
        <p:spPr>
          <a:xfrm>
            <a:off x="1067045" y="2377440"/>
            <a:ext cx="8917577" cy="3169920"/>
          </a:xfrm>
        </p:spPr>
        <p:txBody>
          <a:bodyPr>
            <a:normAutofit/>
          </a:bodyPr>
          <a:lstStyle/>
          <a:p>
            <a:r>
              <a:rPr lang="de-DE" sz="2000" b="1" dirty="0">
                <a:solidFill>
                  <a:schemeClr val="tx2"/>
                </a:solidFill>
              </a:rPr>
              <a:t>Dokumentation</a:t>
            </a:r>
            <a:r>
              <a:rPr lang="de-DE" sz="2000" dirty="0">
                <a:solidFill>
                  <a:schemeClr val="tx2"/>
                </a:solidFill>
              </a:rPr>
              <a:t> </a:t>
            </a:r>
          </a:p>
          <a:p>
            <a:pPr marL="447675"/>
            <a:r>
              <a:rPr lang="de-DE" sz="2000" dirty="0">
                <a:solidFill>
                  <a:schemeClr val="tx2"/>
                </a:solidFill>
              </a:rPr>
              <a:t>Dokumentation des Entstehungs- bzw. Umsetzungsprozesses sowie der Ergebnisse; eigene Erfahrungswerte für andere festhalten und nutzbar machen – diese kann im Sachbericht mit erfolgen</a:t>
            </a:r>
          </a:p>
          <a:p>
            <a:pPr lvl="1"/>
            <a:endParaRPr lang="de-DE" dirty="0">
              <a:solidFill>
                <a:schemeClr val="tx2"/>
              </a:solidFill>
            </a:endParaRPr>
          </a:p>
          <a:p>
            <a:pPr lvl="0"/>
            <a:r>
              <a:rPr lang="de-DE" sz="2000" b="1" dirty="0">
                <a:solidFill>
                  <a:schemeClr val="tx2"/>
                </a:solidFill>
              </a:rPr>
              <a:t>Nachweis der Verwendung</a:t>
            </a:r>
          </a:p>
        </p:txBody>
      </p:sp>
    </p:spTree>
    <p:extLst>
      <p:ext uri="{BB962C8B-B14F-4D97-AF65-F5344CB8AC3E}">
        <p14:creationId xmlns:p14="http://schemas.microsoft.com/office/powerpoint/2010/main" val="230034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75313" y="1280932"/>
            <a:ext cx="10632005" cy="4296136"/>
          </a:xfrm>
        </p:spPr>
        <p:txBody>
          <a:bodyPr>
            <a:noAutofit/>
          </a:bodyPr>
          <a:lstStyle/>
          <a:p>
            <a:r>
              <a:rPr lang="de-DE" b="1" u="sng" dirty="0">
                <a:solidFill>
                  <a:schemeClr val="tx2"/>
                </a:solidFill>
              </a:rPr>
              <a:t>Nachweis der Verwendung:</a:t>
            </a:r>
            <a:r>
              <a:rPr lang="de-DE" b="1" dirty="0">
                <a:solidFill>
                  <a:schemeClr val="tx2"/>
                </a:solidFill>
              </a:rPr>
              <a:t> </a:t>
            </a:r>
          </a:p>
          <a:p>
            <a:endParaRPr lang="de-DE" sz="2000" dirty="0">
              <a:solidFill>
                <a:schemeClr val="tx2"/>
              </a:solidFill>
            </a:endParaRPr>
          </a:p>
          <a:p>
            <a:pPr marL="342900" indent="-342900">
              <a:buFont typeface="Arial" panose="020B0604020202020204" pitchFamily="34" charset="0"/>
              <a:buChar char="•"/>
            </a:pPr>
            <a:r>
              <a:rPr lang="de-DE" sz="2000" dirty="0">
                <a:solidFill>
                  <a:schemeClr val="tx2"/>
                </a:solidFill>
              </a:rPr>
              <a:t>Frist: 	</a:t>
            </a:r>
            <a:r>
              <a:rPr lang="de-DE" sz="2000" u="sng" dirty="0">
                <a:solidFill>
                  <a:schemeClr val="tx2"/>
                </a:solidFill>
              </a:rPr>
              <a:t>zwei Monate nach Projektende</a:t>
            </a:r>
            <a:r>
              <a:rPr lang="de-DE" sz="2000" dirty="0">
                <a:solidFill>
                  <a:schemeClr val="tx2"/>
                </a:solidFill>
              </a:rPr>
              <a:t>; spätestens zwei Monate nach Ablauf 			des Bewilligungszeitraums</a:t>
            </a:r>
          </a:p>
          <a:p>
            <a:pPr marL="342900" indent="-342900">
              <a:buFont typeface="Arial" panose="020B0604020202020204" pitchFamily="34" charset="0"/>
              <a:buChar char="•"/>
            </a:pPr>
            <a:r>
              <a:rPr lang="de-DE" sz="2000" dirty="0">
                <a:solidFill>
                  <a:schemeClr val="tx2"/>
                </a:solidFill>
              </a:rPr>
              <a:t>Inhalt: 	Sachbericht (= Schlussbericht)</a:t>
            </a:r>
          </a:p>
          <a:p>
            <a:pPr lvl="4">
              <a:spcBef>
                <a:spcPts val="0"/>
              </a:spcBef>
            </a:pPr>
            <a:r>
              <a:rPr lang="de-DE" sz="2000" dirty="0">
                <a:solidFill>
                  <a:schemeClr val="tx2"/>
                </a:solidFill>
              </a:rPr>
              <a:t>zahlenmäßiger Nachweis</a:t>
            </a:r>
          </a:p>
          <a:p>
            <a:pPr lvl="2">
              <a:spcBef>
                <a:spcPts val="0"/>
              </a:spcBef>
            </a:pPr>
            <a:r>
              <a:rPr lang="de-DE" sz="2000" dirty="0">
                <a:solidFill>
                  <a:schemeClr val="tx2"/>
                </a:solidFill>
              </a:rPr>
              <a:t>	Belegliste (es empfiehlt sich, diese fortlaufend zu führen)</a:t>
            </a:r>
          </a:p>
          <a:p>
            <a:pPr lvl="2">
              <a:spcBef>
                <a:spcPts val="0"/>
              </a:spcBef>
            </a:pPr>
            <a:r>
              <a:rPr lang="de-DE" sz="2000" dirty="0">
                <a:solidFill>
                  <a:schemeClr val="tx2"/>
                </a:solidFill>
              </a:rPr>
              <a:t>	Selbsterklärung ehrenamtliche Stunden</a:t>
            </a:r>
          </a:p>
          <a:p>
            <a:pPr lvl="2">
              <a:spcBef>
                <a:spcPts val="0"/>
              </a:spcBef>
            </a:pPr>
            <a:r>
              <a:rPr lang="de-DE" sz="2000" dirty="0">
                <a:solidFill>
                  <a:schemeClr val="tx2"/>
                </a:solidFill>
              </a:rPr>
              <a:t>	Inventarverzeichnis, wenn Anschaffungen über 800 EUR netto</a:t>
            </a:r>
            <a:endParaRPr lang="de-DE" dirty="0">
              <a:solidFill>
                <a:schemeClr val="tx2"/>
              </a:solidFill>
            </a:endParaRPr>
          </a:p>
          <a:p>
            <a:pPr lvl="1"/>
            <a:endParaRPr lang="de-DE" dirty="0">
              <a:solidFill>
                <a:schemeClr val="tx2"/>
              </a:solidFill>
            </a:endParaRPr>
          </a:p>
          <a:p>
            <a:pPr lvl="1"/>
            <a:endParaRPr lang="de-DE" dirty="0">
              <a:solidFill>
                <a:schemeClr val="tx2"/>
              </a:solidFill>
            </a:endParaRPr>
          </a:p>
          <a:p>
            <a:pPr lvl="1"/>
            <a:endParaRPr lang="de-DE" dirty="0">
              <a:solidFill>
                <a:schemeClr val="tx2"/>
              </a:solidFill>
            </a:endParaRPr>
          </a:p>
          <a:p>
            <a:pPr lvl="1"/>
            <a:r>
              <a:rPr lang="de-DE" dirty="0">
                <a:solidFill>
                  <a:schemeClr val="tx2"/>
                </a:solidFill>
              </a:rPr>
              <a:t>Vorlagen und Muster finden Sie unter </a:t>
            </a:r>
            <a:r>
              <a:rPr lang="de-DE" dirty="0">
                <a:solidFill>
                  <a:schemeClr val="tx2"/>
                </a:solidFill>
                <a:hlinkClick r:id="rId2"/>
              </a:rPr>
              <a:t>www.bundesmusikverband.de/neustart-lze</a:t>
            </a:r>
            <a:r>
              <a:rPr lang="de-DE" sz="1800" dirty="0">
                <a:solidFill>
                  <a:schemeClr val="tx2"/>
                </a:solidFill>
              </a:rPr>
              <a:t>. </a:t>
            </a:r>
          </a:p>
          <a:p>
            <a:pPr marL="800100" lvl="1" indent="-342900">
              <a:buFont typeface="Wingdings" panose="05000000000000000000" pitchFamily="2" charset="2"/>
              <a:buChar char="§"/>
            </a:pPr>
            <a:endParaRPr lang="de-DE" sz="1800" dirty="0">
              <a:solidFill>
                <a:schemeClr val="tx2"/>
              </a:solidFill>
            </a:endParaRPr>
          </a:p>
          <a:p>
            <a:pPr marL="800100" lvl="1" indent="-342900">
              <a:buFont typeface="Wingdings" panose="05000000000000000000" pitchFamily="2" charset="2"/>
              <a:buChar char="§"/>
            </a:pPr>
            <a:endParaRPr lang="de-DE" sz="1800" dirty="0">
              <a:solidFill>
                <a:schemeClr val="tx2"/>
              </a:solidFill>
            </a:endParaRPr>
          </a:p>
          <a:p>
            <a:pPr lvl="1"/>
            <a:endParaRPr lang="de-DE" sz="1800" b="1" dirty="0">
              <a:solidFill>
                <a:schemeClr val="tx2"/>
              </a:solidFill>
            </a:endParaRPr>
          </a:p>
          <a:p>
            <a:pPr marL="457200" lvl="0" indent="-457200">
              <a:buFont typeface="Wingdings" panose="05000000000000000000" pitchFamily="2" charset="2"/>
              <a:buChar char="Ø"/>
            </a:pPr>
            <a:endParaRPr lang="de-DE" sz="1800" dirty="0">
              <a:solidFill>
                <a:schemeClr val="tx2"/>
              </a:solidFill>
            </a:endParaRPr>
          </a:p>
        </p:txBody>
      </p:sp>
    </p:spTree>
    <p:extLst>
      <p:ext uri="{BB962C8B-B14F-4D97-AF65-F5344CB8AC3E}">
        <p14:creationId xmlns:p14="http://schemas.microsoft.com/office/powerpoint/2010/main" val="904704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5612" y="1256956"/>
            <a:ext cx="9703985" cy="4635572"/>
          </a:xfrm>
        </p:spPr>
        <p:txBody>
          <a:bodyPr>
            <a:noAutofit/>
          </a:bodyPr>
          <a:lstStyle/>
          <a:p>
            <a:r>
              <a:rPr lang="de-DE" b="1" u="sng" dirty="0">
                <a:solidFill>
                  <a:schemeClr val="tx2"/>
                </a:solidFill>
              </a:rPr>
              <a:t>Belegliste</a:t>
            </a:r>
          </a:p>
          <a:p>
            <a:endParaRPr lang="de-DE" u="sng" dirty="0">
              <a:solidFill>
                <a:schemeClr val="tx2"/>
              </a:solidFill>
            </a:endParaRPr>
          </a:p>
          <a:p>
            <a:endParaRPr lang="de-DE" u="sng" dirty="0">
              <a:solidFill>
                <a:schemeClr val="tx2"/>
              </a:solidFill>
            </a:endParaRPr>
          </a:p>
          <a:p>
            <a:endParaRPr lang="de-DE" u="sng" dirty="0">
              <a:solidFill>
                <a:schemeClr val="tx2"/>
              </a:solidFill>
            </a:endParaRPr>
          </a:p>
          <a:p>
            <a:endParaRPr lang="de-DE" u="sng" dirty="0">
              <a:solidFill>
                <a:schemeClr val="tx2"/>
              </a:solidFill>
            </a:endParaRPr>
          </a:p>
          <a:p>
            <a:endParaRPr lang="de-DE" u="sng" dirty="0">
              <a:solidFill>
                <a:schemeClr val="tx2"/>
              </a:solidFill>
            </a:endParaRPr>
          </a:p>
        </p:txBody>
      </p:sp>
      <p:sp>
        <p:nvSpPr>
          <p:cNvPr id="6" name="Textfeld 5"/>
          <p:cNvSpPr txBox="1"/>
          <p:nvPr/>
        </p:nvSpPr>
        <p:spPr>
          <a:xfrm>
            <a:off x="1105612" y="2004393"/>
            <a:ext cx="10906526" cy="646331"/>
          </a:xfrm>
          <a:prstGeom prst="rect">
            <a:avLst/>
          </a:prstGeom>
          <a:noFill/>
        </p:spPr>
        <p:txBody>
          <a:bodyPr wrap="square" rtlCol="0">
            <a:spAutoFit/>
          </a:bodyPr>
          <a:lstStyle/>
          <a:p>
            <a:r>
              <a:rPr lang="de-DE" b="1" dirty="0"/>
              <a:t>Bitte geben Sie Ihre Ausgaben getrennt nach Kostenblöcken an: personenbezogene und sachbezogene Ausgaben (je Kostenblock ein Tabellenblatt). </a:t>
            </a:r>
          </a:p>
        </p:txBody>
      </p:sp>
      <p:pic>
        <p:nvPicPr>
          <p:cNvPr id="4" name="Grafik 3">
            <a:extLst>
              <a:ext uri="{FF2B5EF4-FFF2-40B4-BE49-F238E27FC236}">
                <a16:creationId xmlns:a16="http://schemas.microsoft.com/office/drawing/2014/main" id="{97B9FD0F-0A4C-4E99-920D-EF75C3714CDE}"/>
              </a:ext>
            </a:extLst>
          </p:cNvPr>
          <p:cNvPicPr>
            <a:picLocks noChangeAspect="1"/>
          </p:cNvPicPr>
          <p:nvPr/>
        </p:nvPicPr>
        <p:blipFill>
          <a:blip r:embed="rId2"/>
          <a:stretch>
            <a:fillRect/>
          </a:stretch>
        </p:blipFill>
        <p:spPr>
          <a:xfrm>
            <a:off x="1105612" y="2834744"/>
            <a:ext cx="9655377" cy="2766300"/>
          </a:xfrm>
          <a:prstGeom prst="rect">
            <a:avLst/>
          </a:prstGeom>
        </p:spPr>
      </p:pic>
    </p:spTree>
    <p:extLst>
      <p:ext uri="{BB962C8B-B14F-4D97-AF65-F5344CB8AC3E}">
        <p14:creationId xmlns:p14="http://schemas.microsoft.com/office/powerpoint/2010/main" val="357074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69014" y="1309284"/>
            <a:ext cx="9462952" cy="5108578"/>
          </a:xfrm>
        </p:spPr>
        <p:txBody>
          <a:bodyPr wrap="square">
            <a:spAutoFit/>
          </a:bodyPr>
          <a:lstStyle/>
          <a:p>
            <a:r>
              <a:rPr lang="de-DE" sz="2000" b="1" dirty="0">
                <a:solidFill>
                  <a:schemeClr val="tx2"/>
                </a:solidFill>
              </a:rPr>
              <a:t>Hinweis zur Belegliste:</a:t>
            </a:r>
          </a:p>
          <a:p>
            <a:pPr marL="800100" lvl="1" indent="-342900">
              <a:buFont typeface="Arial" panose="020B0604020202020204" pitchFamily="34" charset="0"/>
              <a:buChar char="•"/>
            </a:pPr>
            <a:r>
              <a:rPr lang="de-DE" sz="1800" dirty="0">
                <a:solidFill>
                  <a:schemeClr val="tx2"/>
                </a:solidFill>
              </a:rPr>
              <a:t>Belegnummern: alle Belege müssen mit einer Belegnummer (aus Ihrer Buchhaltung) versehen sein und muss auf dem Beleg notiert werden</a:t>
            </a:r>
          </a:p>
          <a:p>
            <a:pPr marL="800100" lvl="1" indent="-342900">
              <a:buFont typeface="Arial" panose="020B0604020202020204" pitchFamily="34" charset="0"/>
              <a:buChar char="•"/>
            </a:pPr>
            <a:r>
              <a:rPr lang="de-DE" sz="1800" dirty="0">
                <a:solidFill>
                  <a:schemeClr val="tx2"/>
                </a:solidFill>
              </a:rPr>
              <a:t>Angabe Zahlungsgrund gem. Finanzierungsplan (z.B. Honorar)</a:t>
            </a:r>
          </a:p>
          <a:p>
            <a:pPr marL="800100" lvl="1" indent="-342900">
              <a:buFont typeface="Arial" panose="020B0604020202020204" pitchFamily="34" charset="0"/>
              <a:buChar char="•"/>
            </a:pPr>
            <a:r>
              <a:rPr lang="de-DE" sz="1800" dirty="0">
                <a:solidFill>
                  <a:schemeClr val="tx2"/>
                </a:solidFill>
              </a:rPr>
              <a:t>Datum der Zahlung muss immer angegeben werden </a:t>
            </a:r>
          </a:p>
          <a:p>
            <a:pPr marL="800100" lvl="1" indent="-342900">
              <a:buFont typeface="Arial" panose="020B0604020202020204" pitchFamily="34" charset="0"/>
              <a:buChar char="•"/>
            </a:pPr>
            <a:r>
              <a:rPr lang="de-DE" sz="1800" dirty="0">
                <a:solidFill>
                  <a:schemeClr val="tx2"/>
                </a:solidFill>
              </a:rPr>
              <a:t>nur Ausgaben, die tatsächlich getätigt wurden, werden eingetragen; geplante Zahlungen können nicht anerkannt werden, da diese nicht belegt werden können; ehrenamtliche Eigenleistungen sind ebenfalls NICHT aufzulisten</a:t>
            </a:r>
          </a:p>
          <a:p>
            <a:pPr marL="800100" lvl="1" indent="-342900">
              <a:buFont typeface="Arial" panose="020B0604020202020204" pitchFamily="34" charset="0"/>
              <a:buChar char="•"/>
            </a:pPr>
            <a:r>
              <a:rPr lang="de-DE" sz="1800" dirty="0">
                <a:solidFill>
                  <a:schemeClr val="tx2"/>
                </a:solidFill>
              </a:rPr>
              <a:t>zur KSK: wenn die Zahlung noch nicht fällig ist, wird in der Belegliste das Datum der Ausstellung des Eigenbelegs angegeben oder einfach nur das Jahr, in dem die Abgabe fällig wird. Der Eigenbeleg ist dann aber der Belegliste beizulegen mit allen erforderlichen Angaben.</a:t>
            </a:r>
          </a:p>
          <a:p>
            <a:pPr marL="342900" indent="-342900">
              <a:buFont typeface="Arial" panose="020B0604020202020204" pitchFamily="34" charset="0"/>
              <a:buChar char="•"/>
            </a:pPr>
            <a:endParaRPr lang="de-DE" sz="1800" dirty="0">
              <a:solidFill>
                <a:schemeClr val="tx2"/>
              </a:solidFill>
            </a:endParaRPr>
          </a:p>
          <a:p>
            <a:pPr marL="342900" indent="-342900">
              <a:buFont typeface="Arial" panose="020B0604020202020204" pitchFamily="34" charset="0"/>
              <a:buChar char="•"/>
            </a:pPr>
            <a:endParaRPr lang="de-DE" sz="1800" dirty="0">
              <a:solidFill>
                <a:schemeClr val="tx2"/>
              </a:solidFill>
            </a:endParaRPr>
          </a:p>
          <a:p>
            <a:endParaRPr lang="de-DE" u="sng" dirty="0">
              <a:solidFill>
                <a:srgbClr val="FF0000"/>
              </a:solidFill>
            </a:endParaRPr>
          </a:p>
          <a:p>
            <a:pPr lvl="0"/>
            <a:endParaRPr lang="de-DE" dirty="0">
              <a:solidFill>
                <a:schemeClr val="tx2"/>
              </a:solidFill>
            </a:endParaRPr>
          </a:p>
        </p:txBody>
      </p:sp>
    </p:spTree>
    <p:extLst>
      <p:ext uri="{BB962C8B-B14F-4D97-AF65-F5344CB8AC3E}">
        <p14:creationId xmlns:p14="http://schemas.microsoft.com/office/powerpoint/2010/main" val="26573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685925"/>
            <a:ext cx="10515600" cy="1031149"/>
          </a:xfrm>
        </p:spPr>
        <p:txBody>
          <a:bodyPr>
            <a:normAutofit fontScale="90000"/>
          </a:bodyPr>
          <a:lstStyle/>
          <a:p>
            <a:r>
              <a:rPr lang="de-DE" sz="4000" dirty="0"/>
              <a:t>Schulungsinhalte:</a:t>
            </a:r>
            <a:br>
              <a:rPr lang="de-DE" sz="4000" dirty="0"/>
            </a:br>
            <a:endParaRPr lang="de-DE" sz="4000" dirty="0"/>
          </a:p>
        </p:txBody>
      </p:sp>
      <p:sp>
        <p:nvSpPr>
          <p:cNvPr id="3" name="Textplatzhalter 2"/>
          <p:cNvSpPr>
            <a:spLocks noGrp="1"/>
          </p:cNvSpPr>
          <p:nvPr>
            <p:ph type="body" idx="1"/>
          </p:nvPr>
        </p:nvSpPr>
        <p:spPr>
          <a:xfrm>
            <a:off x="3144230" y="2606040"/>
            <a:ext cx="6609805" cy="2941320"/>
          </a:xfrm>
        </p:spPr>
        <p:txBody>
          <a:bodyPr>
            <a:noAutofit/>
          </a:bodyPr>
          <a:lstStyle/>
          <a:p>
            <a:pPr marL="457200" lvl="0" indent="-457200">
              <a:buAutoNum type="arabicPeriod"/>
            </a:pPr>
            <a:r>
              <a:rPr lang="de-DE" sz="2000" dirty="0">
                <a:solidFill>
                  <a:schemeClr val="tx2"/>
                </a:solidFill>
              </a:rPr>
              <a:t>Weiterleitungsvertrag: Inhalt und Pflichten</a:t>
            </a:r>
          </a:p>
          <a:p>
            <a:pPr marL="457200" lvl="0" indent="-457200">
              <a:buAutoNum type="arabicPeriod"/>
            </a:pPr>
            <a:r>
              <a:rPr lang="de-DE" sz="2000" dirty="0">
                <a:solidFill>
                  <a:schemeClr val="tx2"/>
                </a:solidFill>
              </a:rPr>
              <a:t>Zuwendungsfähige Ausgaben &amp; Hinweise</a:t>
            </a:r>
          </a:p>
          <a:p>
            <a:pPr marL="457200" indent="-457200">
              <a:buFont typeface="Arial" panose="020B0604020202020204" pitchFamily="34" charset="0"/>
              <a:buAutoNum type="arabicPeriod"/>
            </a:pPr>
            <a:r>
              <a:rPr lang="de-DE" sz="2000" dirty="0">
                <a:solidFill>
                  <a:schemeClr val="tx2"/>
                </a:solidFill>
              </a:rPr>
              <a:t>Auszahlung (Zahlungsabruf)</a:t>
            </a:r>
          </a:p>
          <a:p>
            <a:pPr marL="457200" indent="-457200">
              <a:buFont typeface="Arial" panose="020B0604020202020204" pitchFamily="34" charset="0"/>
              <a:buAutoNum type="arabicPeriod"/>
            </a:pPr>
            <a:r>
              <a:rPr lang="de-DE" sz="2000" dirty="0">
                <a:solidFill>
                  <a:schemeClr val="tx2"/>
                </a:solidFill>
              </a:rPr>
              <a:t>Öffentlichkeitsarbeit</a:t>
            </a:r>
          </a:p>
          <a:p>
            <a:pPr marL="457200" lvl="0" indent="-457200">
              <a:buAutoNum type="arabicPeriod"/>
            </a:pPr>
            <a:r>
              <a:rPr lang="de-DE" sz="2000" dirty="0">
                <a:solidFill>
                  <a:schemeClr val="tx2"/>
                </a:solidFill>
              </a:rPr>
              <a:t>Projektende und -abrechnung</a:t>
            </a:r>
          </a:p>
          <a:p>
            <a:pPr marL="457200" lvl="0" indent="-457200">
              <a:buAutoNum type="arabicPeriod"/>
            </a:pPr>
            <a:r>
              <a:rPr lang="de-DE" sz="2000" dirty="0">
                <a:solidFill>
                  <a:schemeClr val="tx2"/>
                </a:solidFill>
              </a:rPr>
              <a:t>häufige Fragen &amp; „Stolpersteine“</a:t>
            </a:r>
          </a:p>
          <a:p>
            <a:pPr marL="457200" lvl="0" indent="-457200">
              <a:buAutoNum type="arabicPeriod"/>
            </a:pPr>
            <a:r>
              <a:rPr lang="de-DE" sz="2000" dirty="0">
                <a:solidFill>
                  <a:schemeClr val="tx2"/>
                </a:solidFill>
              </a:rPr>
              <a:t>Kontakt und Hilfen</a:t>
            </a:r>
          </a:p>
        </p:txBody>
      </p:sp>
    </p:spTree>
    <p:extLst>
      <p:ext uri="{BB962C8B-B14F-4D97-AF65-F5344CB8AC3E}">
        <p14:creationId xmlns:p14="http://schemas.microsoft.com/office/powerpoint/2010/main" val="92464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94270" y="1236113"/>
            <a:ext cx="9797848" cy="4296136"/>
          </a:xfrm>
        </p:spPr>
        <p:txBody>
          <a:bodyPr>
            <a:noAutofit/>
          </a:bodyPr>
          <a:lstStyle/>
          <a:p>
            <a:r>
              <a:rPr lang="de-DE" sz="1800" b="1" u="sng" dirty="0">
                <a:solidFill>
                  <a:schemeClr val="tx2"/>
                </a:solidFill>
              </a:rPr>
              <a:t>Prüfung des Verwendungsnachweises durch den BMCO:</a:t>
            </a:r>
            <a:r>
              <a:rPr lang="de-DE" sz="1800" b="1" dirty="0">
                <a:solidFill>
                  <a:schemeClr val="tx2"/>
                </a:solidFill>
              </a:rPr>
              <a:t> </a:t>
            </a:r>
          </a:p>
          <a:p>
            <a:pPr marL="457200" indent="-457200">
              <a:buFont typeface="Wingdings" panose="05000000000000000000" pitchFamily="2" charset="2"/>
              <a:buChar char="Ø"/>
            </a:pPr>
            <a:endParaRPr lang="de-DE" sz="1800" dirty="0">
              <a:solidFill>
                <a:schemeClr val="tx2"/>
              </a:solidFill>
            </a:endParaRPr>
          </a:p>
          <a:p>
            <a:pPr marL="914400" lvl="1" indent="-457200">
              <a:lnSpc>
                <a:spcPct val="200000"/>
              </a:lnSpc>
              <a:buAutoNum type="arabicPeriod"/>
            </a:pPr>
            <a:r>
              <a:rPr lang="de-DE" sz="1800" b="1" dirty="0">
                <a:solidFill>
                  <a:schemeClr val="tx1"/>
                </a:solidFill>
              </a:rPr>
              <a:t>Prüfung der eingereichten Unterlagen</a:t>
            </a:r>
          </a:p>
          <a:p>
            <a:pPr marL="914400" lvl="1" indent="-457200">
              <a:buAutoNum type="arabicPeriod"/>
            </a:pPr>
            <a:r>
              <a:rPr lang="de-DE" sz="1800" b="1" dirty="0">
                <a:solidFill>
                  <a:schemeClr val="tx1"/>
                </a:solidFill>
              </a:rPr>
              <a:t>evtl. Anforderung von Belegen (z.B. Rechnungen, Honorarverträge, Vergleichsangebote &amp; Vergabevermerke, Kontoauszüge), wenn es sich um eine vertiefte Prüfung handelt;</a:t>
            </a:r>
          </a:p>
          <a:p>
            <a:pPr lvl="1">
              <a:spcAft>
                <a:spcPts val="600"/>
              </a:spcAft>
            </a:pPr>
            <a:r>
              <a:rPr lang="de-DE" sz="1800" b="1" dirty="0">
                <a:solidFill>
                  <a:schemeClr val="tx1"/>
                </a:solidFill>
              </a:rPr>
              <a:t>	</a:t>
            </a:r>
            <a:r>
              <a:rPr lang="de-DE" sz="1800" dirty="0">
                <a:solidFill>
                  <a:schemeClr val="tx1"/>
                </a:solidFill>
              </a:rPr>
              <a:t>vorab müssen keine Belege eingereicht werden; nur auf Anforderung // zum Beleg 	gehört dann auch immer der Nachweis des Mittelabflusses (Kontoauszug)</a:t>
            </a:r>
            <a:endParaRPr lang="de-DE" sz="1200" b="1" dirty="0">
              <a:solidFill>
                <a:schemeClr val="tx1"/>
              </a:solidFill>
            </a:endParaRPr>
          </a:p>
          <a:p>
            <a:pPr marL="914400" lvl="1" indent="-457200">
              <a:buFont typeface="+mj-lt"/>
              <a:buAutoNum type="arabicPeriod" startAt="3"/>
            </a:pPr>
            <a:r>
              <a:rPr lang="de-DE" sz="1800" b="1" dirty="0">
                <a:solidFill>
                  <a:schemeClr val="tx1"/>
                </a:solidFill>
              </a:rPr>
              <a:t>Nach Abschluss der Prüfung (ca. 8 Wochen) = Schlusszahlung der übrigen 20% oder Rückforderung, sofern Ausgaben nicht anerkannt werden können	</a:t>
            </a:r>
            <a:endParaRPr lang="de-DE" sz="1800" dirty="0">
              <a:solidFill>
                <a:schemeClr val="tx2"/>
              </a:solidFill>
            </a:endParaRPr>
          </a:p>
          <a:p>
            <a:pPr lvl="1"/>
            <a:endParaRPr lang="de-DE" sz="1800" dirty="0">
              <a:solidFill>
                <a:schemeClr val="tx2"/>
              </a:solidFill>
            </a:endParaRPr>
          </a:p>
          <a:p>
            <a:pPr marL="800100" lvl="1" indent="-342900">
              <a:buFont typeface="Wingdings" panose="05000000000000000000" pitchFamily="2" charset="2"/>
              <a:buChar char="§"/>
            </a:pPr>
            <a:endParaRPr lang="de-DE" sz="1800" dirty="0">
              <a:solidFill>
                <a:schemeClr val="tx2"/>
              </a:solidFill>
            </a:endParaRPr>
          </a:p>
          <a:p>
            <a:pPr marL="800100" lvl="1" indent="-342900">
              <a:buFont typeface="Wingdings" panose="05000000000000000000" pitchFamily="2" charset="2"/>
              <a:buChar char="§"/>
            </a:pPr>
            <a:endParaRPr lang="de-DE" sz="1800" dirty="0">
              <a:solidFill>
                <a:schemeClr val="tx2"/>
              </a:solidFill>
            </a:endParaRPr>
          </a:p>
          <a:p>
            <a:pPr lvl="1"/>
            <a:endParaRPr lang="de-DE" sz="1800" b="1" dirty="0">
              <a:solidFill>
                <a:schemeClr val="tx2"/>
              </a:solidFill>
            </a:endParaRPr>
          </a:p>
          <a:p>
            <a:pPr marL="457200" lvl="0" indent="-457200">
              <a:buFont typeface="Wingdings" panose="05000000000000000000" pitchFamily="2" charset="2"/>
              <a:buChar char="Ø"/>
            </a:pPr>
            <a:endParaRPr lang="de-DE" sz="1800" dirty="0">
              <a:solidFill>
                <a:schemeClr val="tx2"/>
              </a:solidFill>
            </a:endParaRPr>
          </a:p>
        </p:txBody>
      </p:sp>
    </p:spTree>
    <p:extLst>
      <p:ext uri="{BB962C8B-B14F-4D97-AF65-F5344CB8AC3E}">
        <p14:creationId xmlns:p14="http://schemas.microsoft.com/office/powerpoint/2010/main" val="109945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463" y="1252697"/>
            <a:ext cx="10023074" cy="777399"/>
          </a:xfrm>
        </p:spPr>
        <p:txBody>
          <a:bodyPr>
            <a:normAutofit/>
          </a:bodyPr>
          <a:lstStyle/>
          <a:p>
            <a:pPr algn="l"/>
            <a:r>
              <a:rPr lang="de-DE" sz="4000" dirty="0"/>
              <a:t>6. häufige Fragen &amp; „Stolpersteine“</a:t>
            </a:r>
          </a:p>
        </p:txBody>
      </p:sp>
      <p:sp>
        <p:nvSpPr>
          <p:cNvPr id="3" name="Textplatzhalter 2"/>
          <p:cNvSpPr>
            <a:spLocks noGrp="1"/>
          </p:cNvSpPr>
          <p:nvPr>
            <p:ph type="body" idx="1"/>
          </p:nvPr>
        </p:nvSpPr>
        <p:spPr>
          <a:xfrm>
            <a:off x="1084463" y="2152588"/>
            <a:ext cx="8917577" cy="3566160"/>
          </a:xfrm>
        </p:spPr>
        <p:txBody>
          <a:bodyPr>
            <a:normAutofit fontScale="92500"/>
          </a:bodyPr>
          <a:lstStyle/>
          <a:p>
            <a:r>
              <a:rPr lang="de-DE" b="1" dirty="0">
                <a:solidFill>
                  <a:schemeClr val="tx2"/>
                </a:solidFill>
              </a:rPr>
              <a:t>Wann erfolgen die ersten Zahlungen?</a:t>
            </a:r>
          </a:p>
          <a:p>
            <a:r>
              <a:rPr lang="de-DE" dirty="0">
                <a:solidFill>
                  <a:schemeClr val="tx2"/>
                </a:solidFill>
              </a:rPr>
              <a:t>Nach Zahlungsabruf, wenn der Weiterleitungsvertrag(Original!)  und der Zahlungsabruf unterschrieben (E-Mail oder Post) vorliegt.</a:t>
            </a:r>
          </a:p>
          <a:p>
            <a:pPr lvl="1"/>
            <a:endParaRPr lang="de-DE" dirty="0">
              <a:solidFill>
                <a:schemeClr val="tx2"/>
              </a:solidFill>
            </a:endParaRPr>
          </a:p>
          <a:p>
            <a:r>
              <a:rPr lang="de-DE" b="1" dirty="0">
                <a:solidFill>
                  <a:schemeClr val="tx2"/>
                </a:solidFill>
              </a:rPr>
              <a:t>Wo finde ich (Muster-)Vorlagen oder Formulare?</a:t>
            </a:r>
          </a:p>
          <a:p>
            <a:r>
              <a:rPr lang="de-DE" dirty="0">
                <a:solidFill>
                  <a:schemeClr val="tx2"/>
                </a:solidFill>
                <a:hlinkClick r:id="rId2"/>
              </a:rPr>
              <a:t>www.bundesmusikverband.de/neustart-lze</a:t>
            </a:r>
            <a:endParaRPr lang="de-DE" dirty="0">
              <a:solidFill>
                <a:schemeClr val="tx2"/>
              </a:solidFill>
            </a:endParaRPr>
          </a:p>
          <a:p>
            <a:pPr lvl="1"/>
            <a:endParaRPr lang="de-DE" dirty="0">
              <a:solidFill>
                <a:schemeClr val="tx2"/>
              </a:solidFill>
            </a:endParaRPr>
          </a:p>
          <a:p>
            <a:r>
              <a:rPr lang="de-DE" b="1" dirty="0">
                <a:solidFill>
                  <a:schemeClr val="tx2"/>
                </a:solidFill>
              </a:rPr>
              <a:t>Zweifel bei Zuwendungsfähigkeit der Ausgabe</a:t>
            </a:r>
          </a:p>
          <a:p>
            <a:r>
              <a:rPr lang="de-DE" dirty="0">
                <a:solidFill>
                  <a:schemeClr val="tx2"/>
                </a:solidFill>
              </a:rPr>
              <a:t>Nachfrage per Email </a:t>
            </a:r>
            <a:r>
              <a:rPr lang="de-DE" dirty="0">
                <a:solidFill>
                  <a:schemeClr val="tx2"/>
                </a:solidFill>
                <a:hlinkClick r:id="rId3"/>
              </a:rPr>
              <a:t>neustart@bundesmusikverband.de</a:t>
            </a:r>
            <a:r>
              <a:rPr lang="de-DE" dirty="0">
                <a:solidFill>
                  <a:schemeClr val="tx2"/>
                </a:solidFill>
              </a:rPr>
              <a:t>	</a:t>
            </a:r>
          </a:p>
          <a:p>
            <a:pPr lvl="1"/>
            <a:endParaRPr lang="de-DE" dirty="0">
              <a:solidFill>
                <a:schemeClr val="tx2"/>
              </a:solidFill>
            </a:endParaRPr>
          </a:p>
          <a:p>
            <a:pPr lvl="1"/>
            <a:endParaRPr lang="de-DE" dirty="0">
              <a:solidFill>
                <a:schemeClr val="tx2"/>
              </a:solidFill>
            </a:endParaRPr>
          </a:p>
          <a:p>
            <a:pPr marL="457200" lvl="0" indent="-457200">
              <a:buFont typeface="Wingdings" panose="05000000000000000000" pitchFamily="2" charset="2"/>
              <a:buChar char="Ø"/>
            </a:pPr>
            <a:endParaRPr lang="de-DE" dirty="0">
              <a:solidFill>
                <a:schemeClr val="tx2"/>
              </a:solidFill>
            </a:endParaRPr>
          </a:p>
        </p:txBody>
      </p:sp>
    </p:spTree>
    <p:extLst>
      <p:ext uri="{BB962C8B-B14F-4D97-AF65-F5344CB8AC3E}">
        <p14:creationId xmlns:p14="http://schemas.microsoft.com/office/powerpoint/2010/main" val="266783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85431" y="1317171"/>
            <a:ext cx="8917577" cy="4223658"/>
          </a:xfrm>
        </p:spPr>
        <p:txBody>
          <a:bodyPr>
            <a:normAutofit/>
          </a:bodyPr>
          <a:lstStyle/>
          <a:p>
            <a:r>
              <a:rPr lang="de-DE" b="1" dirty="0">
                <a:solidFill>
                  <a:schemeClr val="tx2"/>
                </a:solidFill>
              </a:rPr>
              <a:t>Was ist, wenn das Projekt aufgrund von Corona-Verordnungen nicht wie geplant durchführbar ist? </a:t>
            </a:r>
          </a:p>
          <a:p>
            <a:pPr marL="914400" lvl="1" indent="-457200">
              <a:buAutoNum type="arabicPeriod"/>
            </a:pPr>
            <a:r>
              <a:rPr lang="de-DE" dirty="0">
                <a:solidFill>
                  <a:schemeClr val="tx2"/>
                </a:solidFill>
              </a:rPr>
              <a:t>Zusagen &amp; vertragliche Absprachen/Vereinbarungen müssen zum Zeitpunkt ihres Abschlusses realistisch sein (Aufnahme von Storno-/ Rücktrittspflichten, wenn irgend möglich)</a:t>
            </a:r>
          </a:p>
          <a:p>
            <a:pPr marL="914400" lvl="1" indent="-457200">
              <a:buAutoNum type="arabicPeriod"/>
            </a:pPr>
            <a:r>
              <a:rPr lang="de-DE" dirty="0">
                <a:solidFill>
                  <a:schemeClr val="tx2"/>
                </a:solidFill>
              </a:rPr>
              <a:t>Bisher angefallene Kosten werden übernommen, soweit sie als unbedingt notwendig für den jeweiligen Zeitpunkt der Entstehung der Ausgabe eingestuft werden.</a:t>
            </a:r>
          </a:p>
          <a:p>
            <a:pPr marL="914400" lvl="1" indent="-457200">
              <a:buAutoNum type="arabicPeriod"/>
            </a:pPr>
            <a:r>
              <a:rPr lang="de-DE" dirty="0">
                <a:solidFill>
                  <a:schemeClr val="tx2"/>
                </a:solidFill>
              </a:rPr>
              <a:t>mögliche „Alternativen“ suchen – Ausnutzung des maximal Möglichen </a:t>
            </a:r>
            <a:br>
              <a:rPr lang="de-DE" dirty="0">
                <a:solidFill>
                  <a:schemeClr val="tx2"/>
                </a:solidFill>
              </a:rPr>
            </a:br>
            <a:r>
              <a:rPr lang="de-DE" dirty="0">
                <a:solidFill>
                  <a:schemeClr val="tx2"/>
                </a:solidFill>
              </a:rPr>
              <a:t>(z. B. im Zweifel Proben zu zweit o. ä.)</a:t>
            </a:r>
          </a:p>
          <a:p>
            <a:pPr marL="914400" lvl="1" indent="-457200">
              <a:buAutoNum type="arabicPeriod"/>
            </a:pPr>
            <a:r>
              <a:rPr lang="de-DE" dirty="0">
                <a:solidFill>
                  <a:schemeClr val="tx2"/>
                </a:solidFill>
              </a:rPr>
              <a:t>BMCO rechtzeitig über ein eventuelles Scheitern informieren, damit das weitere Vorgehen besprochen werden kann.</a:t>
            </a:r>
          </a:p>
          <a:p>
            <a:pPr marL="800100" lvl="1" indent="-342900">
              <a:buFont typeface="Wingdings" panose="05000000000000000000" pitchFamily="2" charset="2"/>
              <a:buChar char="§"/>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p:txBody>
      </p:sp>
    </p:spTree>
    <p:extLst>
      <p:ext uri="{BB962C8B-B14F-4D97-AF65-F5344CB8AC3E}">
        <p14:creationId xmlns:p14="http://schemas.microsoft.com/office/powerpoint/2010/main" val="243804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550126" y="1169233"/>
            <a:ext cx="8917577" cy="4781862"/>
          </a:xfrm>
        </p:spPr>
        <p:txBody>
          <a:bodyPr>
            <a:normAutofit fontScale="92500" lnSpcReduction="20000"/>
          </a:bodyPr>
          <a:lstStyle/>
          <a:p>
            <a:pPr algn="ctr"/>
            <a:r>
              <a:rPr lang="de-DE" b="1" dirty="0">
                <a:solidFill>
                  <a:schemeClr val="tx1"/>
                </a:solidFill>
              </a:rPr>
              <a:t>Wir sind für Sie da: </a:t>
            </a:r>
          </a:p>
          <a:p>
            <a:pPr algn="ctr"/>
            <a:endParaRPr lang="de-DE" b="1" dirty="0">
              <a:solidFill>
                <a:schemeClr val="tx1"/>
              </a:solidFill>
              <a:sym typeface="Wingdings" panose="05000000000000000000" pitchFamily="2" charset="2"/>
            </a:endParaRPr>
          </a:p>
          <a:p>
            <a:pPr algn="ctr"/>
            <a:r>
              <a:rPr lang="de-DE" b="1" dirty="0">
                <a:solidFill>
                  <a:schemeClr val="tx1"/>
                </a:solidFill>
                <a:sym typeface="Wingdings" panose="05000000000000000000" pitchFamily="2" charset="2"/>
              </a:rPr>
              <a:t>neustart@bundesmusikverband.de </a:t>
            </a:r>
          </a:p>
          <a:p>
            <a:pPr algn="ctr"/>
            <a:r>
              <a:rPr lang="de-DE" b="1" dirty="0">
                <a:solidFill>
                  <a:schemeClr val="tx1"/>
                </a:solidFill>
                <a:sym typeface="Wingdings" panose="05000000000000000000" pitchFamily="2" charset="2"/>
              </a:rPr>
              <a:t>Telefon-Hotline: 030 / 60980781-60</a:t>
            </a:r>
          </a:p>
          <a:p>
            <a:pPr algn="ctr"/>
            <a:r>
              <a:rPr lang="de-DE" sz="1700" i="1" dirty="0">
                <a:solidFill>
                  <a:schemeClr val="tx1"/>
                </a:solidFill>
                <a:sym typeface="Wingdings" panose="05000000000000000000" pitchFamily="2" charset="2"/>
              </a:rPr>
              <a:t>=bitte Hotline-Zeiten auf der Website beachten=</a:t>
            </a:r>
          </a:p>
          <a:p>
            <a:pPr algn="ctr"/>
            <a:endParaRPr lang="de-DE" dirty="0">
              <a:solidFill>
                <a:schemeClr val="tx2"/>
              </a:solidFill>
            </a:endParaRPr>
          </a:p>
          <a:p>
            <a:pPr algn="ctr"/>
            <a:r>
              <a:rPr lang="de-DE" dirty="0">
                <a:solidFill>
                  <a:schemeClr val="tx2"/>
                </a:solidFill>
              </a:rPr>
              <a:t>Bitte sprechen Sie uns bei Unklarheiten und Unsicherheiten an.</a:t>
            </a:r>
          </a:p>
          <a:p>
            <a:pPr algn="ctr"/>
            <a:r>
              <a:rPr lang="de-DE" dirty="0">
                <a:solidFill>
                  <a:schemeClr val="tx2"/>
                </a:solidFill>
              </a:rPr>
              <a:t>Wir beraten und helfen gerne.</a:t>
            </a:r>
          </a:p>
          <a:p>
            <a:pPr algn="ctr"/>
            <a:endParaRPr lang="de-DE" dirty="0">
              <a:solidFill>
                <a:schemeClr val="tx2"/>
              </a:solidFill>
            </a:endParaRPr>
          </a:p>
          <a:p>
            <a:pPr algn="ctr"/>
            <a:r>
              <a:rPr lang="de-DE" dirty="0">
                <a:solidFill>
                  <a:schemeClr val="tx2"/>
                </a:solidFill>
              </a:rPr>
              <a:t>Grundsätzlich gilt: Rechtzeitige und vorherige Abstimmung </a:t>
            </a:r>
          </a:p>
          <a:p>
            <a:pPr algn="ctr"/>
            <a:r>
              <a:rPr lang="de-DE" dirty="0">
                <a:solidFill>
                  <a:schemeClr val="tx2"/>
                </a:solidFill>
              </a:rPr>
              <a:t>macht Vieles möglich!</a:t>
            </a:r>
          </a:p>
          <a:p>
            <a:pPr algn="ctr"/>
            <a:r>
              <a:rPr lang="de-DE" b="1" dirty="0">
                <a:solidFill>
                  <a:srgbClr val="FF0000"/>
                </a:solidFill>
              </a:rPr>
              <a:t>Bitte geben Sie bei jedem Schriftwechsel Ihre Antragsnummer an!</a:t>
            </a:r>
          </a:p>
          <a:p>
            <a:pPr algn="ctr"/>
            <a:endParaRPr lang="de-DE" dirty="0">
              <a:solidFill>
                <a:schemeClr val="tx2"/>
              </a:solidFill>
            </a:endParaRPr>
          </a:p>
          <a:p>
            <a:endParaRPr lang="de-DE" dirty="0">
              <a:solidFill>
                <a:schemeClr val="tx2"/>
              </a:solidFill>
              <a:sym typeface="Wingdings" panose="05000000000000000000" pitchFamily="2" charset="2"/>
            </a:endParaRPr>
          </a:p>
          <a:p>
            <a:pPr marL="800100" lvl="1" indent="-342900">
              <a:buFont typeface="Wingdings" panose="05000000000000000000" pitchFamily="2" charset="2"/>
              <a:buChar char="§"/>
            </a:pPr>
            <a:endParaRPr lang="de-DE" dirty="0">
              <a:solidFill>
                <a:schemeClr val="tx2"/>
              </a:solidFill>
            </a:endParaRPr>
          </a:p>
          <a:p>
            <a:pPr lvl="1"/>
            <a:endParaRPr lang="de-DE" dirty="0">
              <a:solidFill>
                <a:schemeClr val="tx2"/>
              </a:solidFill>
            </a:endParaRPr>
          </a:p>
        </p:txBody>
      </p:sp>
    </p:spTree>
    <p:extLst>
      <p:ext uri="{BB962C8B-B14F-4D97-AF65-F5344CB8AC3E}">
        <p14:creationId xmlns:p14="http://schemas.microsoft.com/office/powerpoint/2010/main" val="107602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550126" y="1584959"/>
            <a:ext cx="8917577" cy="4089699"/>
          </a:xfrm>
        </p:spPr>
        <p:txBody>
          <a:bodyPr>
            <a:normAutofit/>
          </a:bodyPr>
          <a:lstStyle/>
          <a:p>
            <a:pPr algn="ctr"/>
            <a:r>
              <a:rPr lang="de-DE" b="1" dirty="0">
                <a:solidFill>
                  <a:schemeClr val="tx2"/>
                </a:solidFill>
              </a:rPr>
              <a:t>Hilfestellungen, Muster und Checklisten finden Sie unter </a:t>
            </a:r>
          </a:p>
          <a:p>
            <a:pPr algn="ctr"/>
            <a:r>
              <a:rPr lang="de-DE" b="1" dirty="0">
                <a:solidFill>
                  <a:schemeClr val="tx2"/>
                </a:solidFill>
                <a:hlinkClick r:id="rId2"/>
              </a:rPr>
              <a:t>www.bundesmusikverband.de/neustart-lze</a:t>
            </a:r>
            <a:r>
              <a:rPr lang="de-DE" b="1" dirty="0">
                <a:solidFill>
                  <a:schemeClr val="tx2"/>
                </a:solidFill>
              </a:rPr>
              <a:t> </a:t>
            </a:r>
          </a:p>
          <a:p>
            <a:pPr algn="ctr"/>
            <a:endParaRPr lang="de-DE" dirty="0">
              <a:solidFill>
                <a:schemeClr val="tx2"/>
              </a:solidFill>
            </a:endParaRPr>
          </a:p>
          <a:p>
            <a:pPr marL="342900" indent="-342900" algn="ctr">
              <a:buFont typeface="Wingdings" panose="05000000000000000000" pitchFamily="2" charset="2"/>
              <a:buChar char="ü"/>
            </a:pPr>
            <a:r>
              <a:rPr lang="de-DE" dirty="0">
                <a:solidFill>
                  <a:schemeClr val="tx2"/>
                </a:solidFill>
              </a:rPr>
              <a:t>Weiterleitungsvertrag &amp; Anlagen</a:t>
            </a:r>
          </a:p>
          <a:p>
            <a:pPr marL="342900" indent="-342900" algn="ctr">
              <a:buFont typeface="Wingdings" panose="05000000000000000000" pitchFamily="2" charset="2"/>
              <a:buChar char="ü"/>
            </a:pPr>
            <a:r>
              <a:rPr lang="de-DE" dirty="0">
                <a:solidFill>
                  <a:schemeClr val="tx2"/>
                </a:solidFill>
              </a:rPr>
              <a:t>Muster und Vorlagen</a:t>
            </a:r>
          </a:p>
          <a:p>
            <a:pPr marL="342900" indent="-342900" algn="ctr">
              <a:buFont typeface="Wingdings" panose="05000000000000000000" pitchFamily="2" charset="2"/>
              <a:buChar char="ü"/>
            </a:pPr>
            <a:r>
              <a:rPr lang="de-DE" dirty="0">
                <a:solidFill>
                  <a:schemeClr val="tx2"/>
                </a:solidFill>
              </a:rPr>
              <a:t>Checklisten</a:t>
            </a:r>
          </a:p>
          <a:p>
            <a:pPr marL="342900" indent="-342900" algn="ctr">
              <a:buFont typeface="Wingdings" panose="05000000000000000000" pitchFamily="2" charset="2"/>
              <a:buChar char="ü"/>
            </a:pPr>
            <a:r>
              <a:rPr lang="de-DE" dirty="0">
                <a:solidFill>
                  <a:schemeClr val="tx2"/>
                </a:solidFill>
              </a:rPr>
              <a:t>Informationen (u.a. Schulungsunterlagen)</a:t>
            </a:r>
          </a:p>
          <a:p>
            <a:pPr marL="342900" indent="-342900" algn="ctr">
              <a:buFont typeface="Wingdings" panose="05000000000000000000" pitchFamily="2" charset="2"/>
              <a:buChar char="ü"/>
            </a:pPr>
            <a:r>
              <a:rPr lang="de-DE" dirty="0">
                <a:solidFill>
                  <a:schemeClr val="tx2"/>
                </a:solidFill>
              </a:rPr>
              <a:t>Förderbriefe</a:t>
            </a:r>
          </a:p>
          <a:p>
            <a:pPr marL="342900" indent="-342900" algn="ctr">
              <a:buFont typeface="Wingdings" panose="05000000000000000000" pitchFamily="2" charset="2"/>
              <a:buChar char="ü"/>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a:p>
            <a:pPr lvl="1"/>
            <a:endParaRPr lang="de-DE" dirty="0">
              <a:solidFill>
                <a:schemeClr val="tx2"/>
              </a:solidFill>
            </a:endParaRPr>
          </a:p>
        </p:txBody>
      </p:sp>
    </p:spTree>
    <p:extLst>
      <p:ext uri="{BB962C8B-B14F-4D97-AF65-F5344CB8AC3E}">
        <p14:creationId xmlns:p14="http://schemas.microsoft.com/office/powerpoint/2010/main" val="47067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37748" y="1584960"/>
            <a:ext cx="8917577" cy="4370672"/>
          </a:xfrm>
        </p:spPr>
        <p:txBody>
          <a:bodyPr>
            <a:normAutofit fontScale="85000" lnSpcReduction="20000"/>
          </a:bodyPr>
          <a:lstStyle/>
          <a:p>
            <a:r>
              <a:rPr lang="de-DE" sz="2800" b="1" dirty="0">
                <a:solidFill>
                  <a:schemeClr val="tx2"/>
                </a:solidFill>
              </a:rPr>
              <a:t>Unterstützung aus dem NEUSTART Kompetenznetzwerk:</a:t>
            </a:r>
          </a:p>
          <a:p>
            <a:endParaRPr lang="de-DE" u="sng" dirty="0">
              <a:solidFill>
                <a:schemeClr val="tx2"/>
              </a:solidFill>
            </a:endParaRPr>
          </a:p>
          <a:p>
            <a:r>
              <a:rPr lang="de-DE" dirty="0">
                <a:solidFill>
                  <a:schemeClr val="tx2"/>
                </a:solidFill>
              </a:rPr>
              <a:t>= vielfältige Hilfestellungen und Inspirationen, die Ihnen in der Umsetzung Ihrer Projekte behilflich sein können:</a:t>
            </a:r>
          </a:p>
          <a:p>
            <a:endParaRPr lang="de-DE" dirty="0">
              <a:solidFill>
                <a:schemeClr val="tx2"/>
              </a:solidFill>
            </a:endParaRPr>
          </a:p>
          <a:p>
            <a:pPr marL="342900" indent="-342900">
              <a:spcBef>
                <a:spcPts val="0"/>
              </a:spcBef>
              <a:buFont typeface="Arial" panose="020B0604020202020204" pitchFamily="34" charset="0"/>
              <a:buChar char="•"/>
            </a:pPr>
            <a:r>
              <a:rPr lang="de-DE" dirty="0">
                <a:solidFill>
                  <a:schemeClr val="tx2"/>
                </a:solidFill>
              </a:rPr>
              <a:t>aktuellen Corona-Regelungen für Proben und Aufführungen</a:t>
            </a:r>
          </a:p>
          <a:p>
            <a:pPr marL="342900" indent="-342900">
              <a:spcBef>
                <a:spcPts val="0"/>
              </a:spcBef>
              <a:buFont typeface="Arial" panose="020B0604020202020204" pitchFamily="34" charset="0"/>
              <a:buChar char="•"/>
            </a:pPr>
            <a:r>
              <a:rPr lang="de-DE" dirty="0">
                <a:solidFill>
                  <a:schemeClr val="tx2"/>
                </a:solidFill>
              </a:rPr>
              <a:t>Empfehlungen für Apps und Plattformen zum Musizieren (Medien-Box)</a:t>
            </a:r>
          </a:p>
          <a:p>
            <a:pPr marL="342900" indent="-342900">
              <a:spcBef>
                <a:spcPts val="0"/>
              </a:spcBef>
              <a:buFont typeface="Arial" panose="020B0604020202020204" pitchFamily="34" charset="0"/>
              <a:buChar char="•"/>
            </a:pPr>
            <a:r>
              <a:rPr lang="de-DE" dirty="0">
                <a:solidFill>
                  <a:schemeClr val="tx2"/>
                </a:solidFill>
              </a:rPr>
              <a:t>Ideen und Materialien für Proben, aber auch für Probenersatz (Online-Angebote)</a:t>
            </a:r>
          </a:p>
          <a:p>
            <a:pPr marL="342900" indent="-342900">
              <a:spcBef>
                <a:spcPts val="0"/>
              </a:spcBef>
              <a:buFont typeface="Arial" panose="020B0604020202020204" pitchFamily="34" charset="0"/>
              <a:buChar char="•"/>
            </a:pPr>
            <a:r>
              <a:rPr lang="de-DE" dirty="0">
                <a:solidFill>
                  <a:schemeClr val="tx2"/>
                </a:solidFill>
              </a:rPr>
              <a:t>Lexikon der Amateurmusik</a:t>
            </a:r>
          </a:p>
          <a:p>
            <a:pPr marL="342900" indent="-342900">
              <a:spcBef>
                <a:spcPts val="0"/>
              </a:spcBef>
              <a:buFont typeface="Arial" panose="020B0604020202020204" pitchFamily="34" charset="0"/>
              <a:buChar char="•"/>
            </a:pPr>
            <a:r>
              <a:rPr lang="de-DE" dirty="0">
                <a:solidFill>
                  <a:schemeClr val="tx2"/>
                </a:solidFill>
              </a:rPr>
              <a:t>Telefonhotline </a:t>
            </a:r>
          </a:p>
          <a:p>
            <a:pPr marL="342900" indent="-342900">
              <a:spcBef>
                <a:spcPts val="0"/>
              </a:spcBef>
              <a:buFont typeface="Arial" panose="020B0604020202020204" pitchFamily="34" charset="0"/>
              <a:buChar char="•"/>
            </a:pPr>
            <a:r>
              <a:rPr lang="de-DE" dirty="0">
                <a:solidFill>
                  <a:schemeClr val="tx2"/>
                </a:solidFill>
              </a:rPr>
              <a:t>„Grundlagen für das Musizieren unter Pandemiebedingungen“, „Modulares Proben-Schutzkonzept“, „Schutzkomponenten – Auswahl und Bezugsquellen“; Kontakt über grundlagen@bundesmusikverband.de</a:t>
            </a:r>
          </a:p>
          <a:p>
            <a:pPr marL="342900" indent="-342900">
              <a:spcBef>
                <a:spcPts val="0"/>
              </a:spcBef>
              <a:buFont typeface="Arial" panose="020B0604020202020204" pitchFamily="34" charset="0"/>
              <a:buChar char="•"/>
            </a:pPr>
            <a:r>
              <a:rPr lang="de-DE" dirty="0">
                <a:solidFill>
                  <a:schemeClr val="tx2"/>
                </a:solidFill>
              </a:rPr>
              <a:t>Austausch/Informationen &amp; Gespräche: frag-amu.de/ausgefuchst </a:t>
            </a:r>
          </a:p>
          <a:p>
            <a:pPr marL="342900" indent="-342900">
              <a:spcBef>
                <a:spcPts val="0"/>
              </a:spcBef>
              <a:buFont typeface="Arial" panose="020B0604020202020204" pitchFamily="34" charset="0"/>
              <a:buChar char="•"/>
            </a:pPr>
            <a:r>
              <a:rPr lang="de-DE" dirty="0">
                <a:solidFill>
                  <a:schemeClr val="tx2"/>
                </a:solidFill>
              </a:rPr>
              <a:t>Kreativer Austausch: kreativ@bundesmusikverband.de</a:t>
            </a:r>
          </a:p>
          <a:p>
            <a:pPr marL="342900" indent="-342900">
              <a:buFont typeface="Arial" panose="020B0604020202020204" pitchFamily="34" charset="0"/>
              <a:buChar char="•"/>
            </a:pPr>
            <a:endParaRPr lang="de-DE" dirty="0">
              <a:solidFill>
                <a:schemeClr val="tx2"/>
              </a:solidFill>
            </a:endParaRPr>
          </a:p>
          <a:p>
            <a:pPr marL="342900" indent="-342900">
              <a:buFont typeface="Arial" panose="020B0604020202020204" pitchFamily="34" charset="0"/>
              <a:buChar char="•"/>
            </a:pPr>
            <a:endParaRPr lang="de-DE" dirty="0">
              <a:solidFill>
                <a:schemeClr val="tx2"/>
              </a:solidFill>
            </a:endParaRPr>
          </a:p>
          <a:p>
            <a:pPr marL="342900" indent="-342900">
              <a:buFont typeface="Wingdings" panose="05000000000000000000" pitchFamily="2" charset="2"/>
              <a:buChar char="Ø"/>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a:p>
            <a:pPr lvl="1"/>
            <a:endParaRPr lang="de-DE" dirty="0">
              <a:solidFill>
                <a:schemeClr val="tx2"/>
              </a:solidFill>
            </a:endParaRPr>
          </a:p>
        </p:txBody>
      </p:sp>
      <p:pic>
        <p:nvPicPr>
          <p:cNvPr id="4" name="Grafik 3">
            <a:extLst>
              <a:ext uri="{FF2B5EF4-FFF2-40B4-BE49-F238E27FC236}">
                <a16:creationId xmlns:a16="http://schemas.microsoft.com/office/drawing/2014/main" id="{60B07B11-DCDC-4044-8BFF-DB459DF97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0169" y="1237687"/>
            <a:ext cx="2287714" cy="694546"/>
          </a:xfrm>
          <a:prstGeom prst="rect">
            <a:avLst/>
          </a:prstGeom>
        </p:spPr>
      </p:pic>
    </p:spTree>
    <p:extLst>
      <p:ext uri="{BB962C8B-B14F-4D97-AF65-F5344CB8AC3E}">
        <p14:creationId xmlns:p14="http://schemas.microsoft.com/office/powerpoint/2010/main" val="171166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377" y="1310640"/>
            <a:ext cx="10023074" cy="777399"/>
          </a:xfrm>
        </p:spPr>
        <p:txBody>
          <a:bodyPr>
            <a:normAutofit/>
          </a:bodyPr>
          <a:lstStyle/>
          <a:p>
            <a:pPr algn="l"/>
            <a:r>
              <a:rPr lang="de-DE" sz="3600" dirty="0"/>
              <a:t>1. Weiterleitungsvertrag</a:t>
            </a:r>
          </a:p>
        </p:txBody>
      </p:sp>
      <p:sp>
        <p:nvSpPr>
          <p:cNvPr id="3" name="Textplatzhalter 2"/>
          <p:cNvSpPr>
            <a:spLocks noGrp="1"/>
          </p:cNvSpPr>
          <p:nvPr>
            <p:ph type="body" idx="1"/>
          </p:nvPr>
        </p:nvSpPr>
        <p:spPr>
          <a:xfrm>
            <a:off x="1102308" y="2377440"/>
            <a:ext cx="8917577" cy="3169920"/>
          </a:xfrm>
        </p:spPr>
        <p:txBody>
          <a:bodyPr>
            <a:normAutofit/>
          </a:bodyPr>
          <a:lstStyle/>
          <a:p>
            <a:pPr lvl="0"/>
            <a:r>
              <a:rPr lang="de-DE" sz="2200" b="1" dirty="0">
                <a:solidFill>
                  <a:schemeClr val="tx2"/>
                </a:solidFill>
              </a:rPr>
              <a:t>Allgemeine Informationen:</a:t>
            </a:r>
          </a:p>
          <a:p>
            <a:pPr marL="914400" lvl="1" indent="-457200">
              <a:buFont typeface="Arial" panose="020B0604020202020204" pitchFamily="34" charset="0"/>
              <a:buChar char="•"/>
            </a:pPr>
            <a:r>
              <a:rPr lang="de-DE" dirty="0">
                <a:solidFill>
                  <a:schemeClr val="tx2"/>
                </a:solidFill>
              </a:rPr>
              <a:t>Vertrag wird ca. innerhalb von 14 Tagen nach Förderzusage erstellt</a:t>
            </a:r>
          </a:p>
          <a:p>
            <a:pPr lvl="1"/>
            <a:r>
              <a:rPr lang="de-DE" dirty="0">
                <a:solidFill>
                  <a:schemeClr val="tx2"/>
                </a:solidFill>
              </a:rPr>
              <a:t>	</a:t>
            </a:r>
            <a:r>
              <a:rPr lang="de-DE" b="1" i="1" dirty="0">
                <a:solidFill>
                  <a:schemeClr val="tx2"/>
                </a:solidFill>
              </a:rPr>
              <a:t>Die Förderzusage befähigt zum Projektbeginn.</a:t>
            </a:r>
          </a:p>
          <a:p>
            <a:pPr marL="914400" lvl="1" indent="-457200">
              <a:buFont typeface="Arial" panose="020B0604020202020204" pitchFamily="34" charset="0"/>
              <a:buChar char="•"/>
            </a:pPr>
            <a:r>
              <a:rPr lang="de-DE" dirty="0">
                <a:solidFill>
                  <a:schemeClr val="tx2"/>
                </a:solidFill>
              </a:rPr>
              <a:t>Wer darf den Vertrag unterzeichnen? – Personen mit Unterschriftberechtigung (Vorstand, Schatzmeister) oder mit Vollmacht</a:t>
            </a:r>
          </a:p>
          <a:p>
            <a:pPr marL="914400" lvl="1" indent="-457200">
              <a:buFont typeface="Arial" panose="020B0604020202020204" pitchFamily="34" charset="0"/>
              <a:buChar char="•"/>
            </a:pPr>
            <a:r>
              <a:rPr lang="de-DE" dirty="0">
                <a:solidFill>
                  <a:schemeClr val="tx2"/>
                </a:solidFill>
              </a:rPr>
              <a:t>Rücksendung des unterzeichneten Vertrages per Post (!) an die </a:t>
            </a:r>
            <a:r>
              <a:rPr lang="de-DE" b="1" dirty="0">
                <a:solidFill>
                  <a:schemeClr val="tx2"/>
                </a:solidFill>
              </a:rPr>
              <a:t>Berliner Geschäftsstelle </a:t>
            </a:r>
            <a:r>
              <a:rPr lang="de-DE" dirty="0">
                <a:solidFill>
                  <a:schemeClr val="tx2"/>
                </a:solidFill>
              </a:rPr>
              <a:t>des BMCO</a:t>
            </a:r>
          </a:p>
          <a:p>
            <a:pPr lvl="1"/>
            <a:r>
              <a:rPr lang="de-DE" dirty="0">
                <a:solidFill>
                  <a:schemeClr val="tx2"/>
                </a:solidFill>
              </a:rPr>
              <a:t>	</a:t>
            </a:r>
          </a:p>
        </p:txBody>
      </p:sp>
    </p:spTree>
    <p:extLst>
      <p:ext uri="{BB962C8B-B14F-4D97-AF65-F5344CB8AC3E}">
        <p14:creationId xmlns:p14="http://schemas.microsoft.com/office/powerpoint/2010/main" val="249919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26353" y="1257300"/>
            <a:ext cx="8917577" cy="4343400"/>
          </a:xfrm>
        </p:spPr>
        <p:txBody>
          <a:bodyPr>
            <a:normAutofit fontScale="85000" lnSpcReduction="20000"/>
          </a:bodyPr>
          <a:lstStyle/>
          <a:p>
            <a:pPr lvl="0"/>
            <a:r>
              <a:rPr lang="de-DE" b="1" dirty="0">
                <a:solidFill>
                  <a:schemeClr val="tx2"/>
                </a:solidFill>
              </a:rPr>
              <a:t>Inhalt:</a:t>
            </a:r>
          </a:p>
          <a:p>
            <a:pPr marL="914400" lvl="1" indent="-457200">
              <a:buFont typeface="Arial" panose="020B0604020202020204" pitchFamily="34" charset="0"/>
              <a:buChar char="•"/>
            </a:pPr>
            <a:r>
              <a:rPr lang="de-DE" sz="2200" dirty="0">
                <a:solidFill>
                  <a:schemeClr val="tx2"/>
                </a:solidFill>
              </a:rPr>
              <a:t>Zuwendungsgeber: BKM (Bundesministerium für Kultur und Medien)</a:t>
            </a:r>
          </a:p>
          <a:p>
            <a:pPr marL="914400" lvl="1" indent="-457200">
              <a:buFont typeface="Arial" panose="020B0604020202020204" pitchFamily="34" charset="0"/>
              <a:buChar char="•"/>
            </a:pPr>
            <a:r>
              <a:rPr lang="de-DE" sz="2200" dirty="0">
                <a:solidFill>
                  <a:schemeClr val="tx2"/>
                </a:solidFill>
              </a:rPr>
              <a:t>Zuwendungsempfänger: Erstzuwendungsempfänger = BMCO; Letztzuwendungsempfänger: Antragsteller*in (Ensemble oder Träger)</a:t>
            </a:r>
          </a:p>
          <a:p>
            <a:pPr marL="914400" lvl="1" indent="-457200">
              <a:buFont typeface="Arial" panose="020B0604020202020204" pitchFamily="34" charset="0"/>
              <a:buChar char="•"/>
            </a:pPr>
            <a:r>
              <a:rPr lang="de-DE" sz="2200" dirty="0">
                <a:solidFill>
                  <a:schemeClr val="tx2"/>
                </a:solidFill>
              </a:rPr>
              <a:t>Bewilligungszeitraum: Beginn = Förderzusage oder Datum des vorzeitigen </a:t>
            </a:r>
            <a:r>
              <a:rPr lang="de-DE" sz="2200" dirty="0" err="1">
                <a:solidFill>
                  <a:schemeClr val="tx2"/>
                </a:solidFill>
              </a:rPr>
              <a:t>Maßnahmebeginns</a:t>
            </a:r>
            <a:r>
              <a:rPr lang="de-DE" sz="2200" dirty="0">
                <a:solidFill>
                  <a:schemeClr val="tx2"/>
                </a:solidFill>
              </a:rPr>
              <a:t> &amp; Ende der Vertragslaufzeit;</a:t>
            </a:r>
          </a:p>
          <a:p>
            <a:pPr marL="895350" lvl="1"/>
            <a:r>
              <a:rPr lang="de-DE" sz="2200" dirty="0">
                <a:solidFill>
                  <a:schemeClr val="tx2"/>
                </a:solidFill>
              </a:rPr>
              <a:t>	</a:t>
            </a:r>
            <a:r>
              <a:rPr lang="de-DE" sz="2200" i="1" dirty="0">
                <a:solidFill>
                  <a:schemeClr val="tx2"/>
                </a:solidFill>
              </a:rPr>
              <a:t>es werden nur Ausgaben gefördert, die in diesem Zeitraum entstehen und bis zum Ende des Zeitraums bezahlt werden; Ausgaben/Rechnungen/Honorare außerhalb des Zeitraums werden nicht anerkannt. </a:t>
            </a:r>
          </a:p>
          <a:p>
            <a:pPr marL="914400" lvl="1" indent="-457200">
              <a:buFont typeface="Arial" panose="020B0604020202020204" pitchFamily="34" charset="0"/>
              <a:buChar char="•"/>
            </a:pPr>
            <a:r>
              <a:rPr lang="de-DE" sz="2200" dirty="0">
                <a:solidFill>
                  <a:schemeClr val="tx2"/>
                </a:solidFill>
              </a:rPr>
              <a:t>Höhe der Fördersumme</a:t>
            </a:r>
          </a:p>
          <a:p>
            <a:pPr marL="457200" indent="-457200">
              <a:buFont typeface="Arial" panose="020B0604020202020204" pitchFamily="34" charset="0"/>
              <a:buChar char="•"/>
            </a:pPr>
            <a:endParaRPr lang="de-DE" dirty="0">
              <a:solidFill>
                <a:schemeClr val="tx2"/>
              </a:solidFill>
            </a:endParaRPr>
          </a:p>
          <a:p>
            <a:pPr lvl="0"/>
            <a:r>
              <a:rPr lang="de-DE" b="1" dirty="0">
                <a:solidFill>
                  <a:schemeClr val="tx2"/>
                </a:solidFill>
              </a:rPr>
              <a:t>wesentliche Bestandteile:</a:t>
            </a:r>
          </a:p>
          <a:p>
            <a:pPr marL="895350" lvl="1" indent="-438150">
              <a:buFont typeface="Arial" panose="020B0604020202020204" pitchFamily="34" charset="0"/>
              <a:buChar char="•"/>
            </a:pPr>
            <a:r>
              <a:rPr lang="de-DE" sz="2200" dirty="0">
                <a:solidFill>
                  <a:schemeClr val="tx2"/>
                </a:solidFill>
              </a:rPr>
              <a:t>eingereichter Antrag</a:t>
            </a:r>
          </a:p>
          <a:p>
            <a:pPr marL="895350" lvl="1" indent="-438150">
              <a:buFont typeface="Arial" panose="020B0604020202020204" pitchFamily="34" charset="0"/>
              <a:buChar char="•"/>
            </a:pPr>
            <a:r>
              <a:rPr lang="de-DE" sz="2200" dirty="0">
                <a:solidFill>
                  <a:schemeClr val="tx2"/>
                </a:solidFill>
              </a:rPr>
              <a:t>Finanzplan (gem. Antrag)</a:t>
            </a:r>
          </a:p>
          <a:p>
            <a:pPr marL="895350" lvl="1" indent="-438150">
              <a:buFont typeface="Arial" panose="020B0604020202020204" pitchFamily="34" charset="0"/>
              <a:buChar char="•"/>
            </a:pPr>
            <a:r>
              <a:rPr lang="de-DE" sz="2200" dirty="0">
                <a:solidFill>
                  <a:schemeClr val="tx2"/>
                </a:solidFill>
              </a:rPr>
              <a:t>Weiterleitungsvertrag nebst dort genannte Anlagen</a:t>
            </a:r>
          </a:p>
          <a:p>
            <a:pPr marL="457200" indent="-457200">
              <a:buFont typeface="Arial" panose="020B0604020202020204" pitchFamily="34" charset="0"/>
              <a:buChar char="•"/>
            </a:pPr>
            <a:endParaRPr lang="de-DE" dirty="0">
              <a:solidFill>
                <a:schemeClr val="tx2"/>
              </a:solidFill>
            </a:endParaRPr>
          </a:p>
        </p:txBody>
      </p:sp>
    </p:spTree>
    <p:extLst>
      <p:ext uri="{BB962C8B-B14F-4D97-AF65-F5344CB8AC3E}">
        <p14:creationId xmlns:p14="http://schemas.microsoft.com/office/powerpoint/2010/main" val="293992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70441" y="1225195"/>
            <a:ext cx="9392194" cy="4021361"/>
          </a:xfrm>
        </p:spPr>
        <p:txBody>
          <a:bodyPr>
            <a:normAutofit/>
          </a:bodyPr>
          <a:lstStyle/>
          <a:p>
            <a:r>
              <a:rPr lang="de-DE" sz="2200" b="1" dirty="0">
                <a:solidFill>
                  <a:schemeClr val="tx2"/>
                </a:solidFill>
              </a:rPr>
              <a:t>Pflichten:</a:t>
            </a:r>
          </a:p>
          <a:p>
            <a:pPr marL="800100" lvl="1" indent="-342900">
              <a:buFont typeface="Arial" panose="020B0604020202020204" pitchFamily="34" charset="0"/>
              <a:buChar char="•"/>
            </a:pPr>
            <a:r>
              <a:rPr lang="de-DE" sz="2200" dirty="0">
                <a:solidFill>
                  <a:schemeClr val="tx2"/>
                </a:solidFill>
              </a:rPr>
              <a:t>Die Zuwendung ist wirtschaftlich und sparsam  zu verwenden </a:t>
            </a:r>
          </a:p>
          <a:p>
            <a:pPr lvl="1" indent="347663"/>
            <a:r>
              <a:rPr lang="de-DE" sz="2200" i="1" dirty="0">
                <a:solidFill>
                  <a:schemeClr val="tx2"/>
                </a:solidFill>
              </a:rPr>
              <a:t>(Kernfrage: Ist die Ausgabe zur Erreichung des Projektziels 	notwendig?)</a:t>
            </a:r>
          </a:p>
          <a:p>
            <a:pPr marL="800100" lvl="1" indent="-342900">
              <a:buFont typeface="Arial" panose="020B0604020202020204" pitchFamily="34" charset="0"/>
              <a:buChar char="•"/>
            </a:pPr>
            <a:r>
              <a:rPr lang="de-DE" sz="2200" dirty="0">
                <a:solidFill>
                  <a:schemeClr val="tx2"/>
                </a:solidFill>
              </a:rPr>
              <a:t>Die Zuwendung darf nur zweckgebunden verwendet werden (d.h. nur für beantragte Zwecke).</a:t>
            </a:r>
          </a:p>
          <a:p>
            <a:pPr marL="800100" lvl="1" indent="-342900">
              <a:buFont typeface="Arial" panose="020B0604020202020204" pitchFamily="34" charset="0"/>
              <a:buChar char="•"/>
            </a:pPr>
            <a:r>
              <a:rPr lang="de-DE" sz="2200" dirty="0">
                <a:solidFill>
                  <a:schemeClr val="tx2"/>
                </a:solidFill>
              </a:rPr>
              <a:t>Zahlungsabruf – muss aktiv veranlasst werden</a:t>
            </a:r>
          </a:p>
          <a:p>
            <a:pPr marL="800100" lvl="1" indent="-342900">
              <a:buFont typeface="Arial" panose="020B0604020202020204" pitchFamily="34" charset="0"/>
              <a:buChar char="•"/>
            </a:pPr>
            <a:r>
              <a:rPr lang="de-DE" sz="2200" dirty="0">
                <a:solidFill>
                  <a:schemeClr val="tx2"/>
                </a:solidFill>
              </a:rPr>
              <a:t>Verwendung der Logos BKM, NEUSTART KULTUR, NEUSTART AMATEURMUSIK und BMCO in der Öffentlichkeitsarbeit</a:t>
            </a:r>
          </a:p>
          <a:p>
            <a:pPr marL="800100" lvl="1" indent="-342900">
              <a:buFont typeface="Arial" panose="020B0604020202020204" pitchFamily="34" charset="0"/>
              <a:buChar char="•"/>
            </a:pPr>
            <a:r>
              <a:rPr lang="de-DE" sz="2200" dirty="0">
                <a:solidFill>
                  <a:schemeClr val="tx2"/>
                </a:solidFill>
              </a:rPr>
              <a:t>Nachweis der Verwendung &amp; Dokumentation des Projektes</a:t>
            </a:r>
          </a:p>
          <a:p>
            <a:pPr marL="800100" lvl="1" indent="-342900">
              <a:buFont typeface="Wingdings" panose="05000000000000000000" pitchFamily="2" charset="2"/>
              <a:buChar char="§"/>
            </a:pPr>
            <a:endParaRPr lang="de-DE" dirty="0">
              <a:solidFill>
                <a:schemeClr val="tx2"/>
              </a:solidFill>
            </a:endParaRPr>
          </a:p>
          <a:p>
            <a:pPr marL="800100" lvl="1" indent="-342900">
              <a:buFont typeface="Wingdings" panose="05000000000000000000" pitchFamily="2" charset="2"/>
              <a:buChar char="§"/>
            </a:pPr>
            <a:endParaRPr lang="de-DE" dirty="0">
              <a:solidFill>
                <a:schemeClr val="tx2"/>
              </a:solidFill>
            </a:endParaRPr>
          </a:p>
        </p:txBody>
      </p:sp>
    </p:spTree>
    <p:extLst>
      <p:ext uri="{BB962C8B-B14F-4D97-AF65-F5344CB8AC3E}">
        <p14:creationId xmlns:p14="http://schemas.microsoft.com/office/powerpoint/2010/main" val="19393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0737" y="1126998"/>
            <a:ext cx="7374418" cy="4604004"/>
          </a:xfrm>
        </p:spPr>
        <p:txBody>
          <a:bodyPr>
            <a:normAutofit/>
          </a:bodyPr>
          <a:lstStyle/>
          <a:p>
            <a:pPr lvl="1"/>
            <a:r>
              <a:rPr lang="de-DE" b="1" dirty="0">
                <a:solidFill>
                  <a:schemeClr val="tx2"/>
                </a:solidFill>
              </a:rPr>
              <a:t>Mitteilungspflicht bei </a:t>
            </a:r>
          </a:p>
          <a:p>
            <a:pPr marL="1257300" lvl="2" indent="-342900">
              <a:buFont typeface="Arial" panose="020B0604020202020204" pitchFamily="34" charset="0"/>
              <a:buChar char="•"/>
            </a:pPr>
            <a:r>
              <a:rPr lang="de-DE" dirty="0">
                <a:solidFill>
                  <a:schemeClr val="tx2"/>
                </a:solidFill>
              </a:rPr>
              <a:t>Projektziel kann nicht oder nicht wie geplant erreicht werden</a:t>
            </a:r>
          </a:p>
          <a:p>
            <a:pPr marL="1257300" lvl="2" indent="-342900">
              <a:buFont typeface="Arial" panose="020B0604020202020204" pitchFamily="34" charset="0"/>
              <a:buChar char="•"/>
            </a:pPr>
            <a:r>
              <a:rPr lang="de-DE" dirty="0">
                <a:solidFill>
                  <a:schemeClr val="tx2"/>
                </a:solidFill>
              </a:rPr>
              <a:t>angeforderte Mittel können nicht innerhalb der genannten Frist verbraucht werden (=Rückzahlung)</a:t>
            </a:r>
          </a:p>
          <a:p>
            <a:pPr marL="1257300" lvl="2" indent="-342900">
              <a:buFont typeface="Arial" panose="020B0604020202020204" pitchFamily="34" charset="0"/>
              <a:buChar char="•"/>
            </a:pPr>
            <a:r>
              <a:rPr lang="de-DE" dirty="0">
                <a:solidFill>
                  <a:schemeClr val="tx2"/>
                </a:solidFill>
              </a:rPr>
              <a:t>Abweichungen vom Antrag und/oder vom Finanzplan (z.B. neue Ausgabeposition oder Überschreitung von 20%)</a:t>
            </a:r>
          </a:p>
          <a:p>
            <a:r>
              <a:rPr lang="de-DE" dirty="0">
                <a:solidFill>
                  <a:schemeClr val="tx2"/>
                </a:solidFill>
              </a:rPr>
              <a:t>	</a:t>
            </a:r>
            <a:r>
              <a:rPr lang="de-DE" sz="1800" dirty="0" err="1">
                <a:solidFill>
                  <a:schemeClr val="tx2"/>
                </a:solidFill>
              </a:rPr>
              <a:t>dh</a:t>
            </a:r>
            <a:r>
              <a:rPr lang="de-DE" sz="1800" dirty="0">
                <a:solidFill>
                  <a:schemeClr val="tx2"/>
                </a:solidFill>
              </a:rPr>
              <a:t>. werden Einzelpositionen im Finanzplan pro Kostenblock 	(A, B, C, D) um mehr als 20% überschritten, bedarf es einer 	sog. Umwidmung (Zweizeiler „Antrag auf Umwidmung“ 	per E-Mail mit Erklärung und neuem Finanzplan), </a:t>
            </a:r>
            <a:r>
              <a:rPr lang="de-DE" sz="1800" b="1" u="sng" dirty="0">
                <a:solidFill>
                  <a:schemeClr val="tx2"/>
                </a:solidFill>
              </a:rPr>
              <a:t>die VOR </a:t>
            </a:r>
            <a:r>
              <a:rPr lang="de-DE" sz="1800" b="1" dirty="0">
                <a:solidFill>
                  <a:schemeClr val="tx2"/>
                </a:solidFill>
              </a:rPr>
              <a:t>	</a:t>
            </a:r>
            <a:r>
              <a:rPr lang="de-DE" sz="1800" b="1" u="sng" dirty="0">
                <a:solidFill>
                  <a:schemeClr val="tx2"/>
                </a:solidFill>
              </a:rPr>
              <a:t>der Ausgabe erfolgen muss</a:t>
            </a:r>
          </a:p>
        </p:txBody>
      </p:sp>
      <p:pic>
        <p:nvPicPr>
          <p:cNvPr id="7" name="Grafik 6"/>
          <p:cNvPicPr>
            <a:picLocks noChangeAspect="1"/>
          </p:cNvPicPr>
          <p:nvPr/>
        </p:nvPicPr>
        <p:blipFill>
          <a:blip r:embed="rId2"/>
          <a:stretch>
            <a:fillRect/>
          </a:stretch>
        </p:blipFill>
        <p:spPr>
          <a:xfrm>
            <a:off x="8623109" y="1126998"/>
            <a:ext cx="2667000" cy="4191000"/>
          </a:xfrm>
          <a:prstGeom prst="rect">
            <a:avLst/>
          </a:prstGeom>
        </p:spPr>
      </p:pic>
    </p:spTree>
    <p:extLst>
      <p:ext uri="{BB962C8B-B14F-4D97-AF65-F5344CB8AC3E}">
        <p14:creationId xmlns:p14="http://schemas.microsoft.com/office/powerpoint/2010/main" val="31901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463" y="1117786"/>
            <a:ext cx="10023074" cy="777399"/>
          </a:xfrm>
        </p:spPr>
        <p:txBody>
          <a:bodyPr>
            <a:normAutofit/>
          </a:bodyPr>
          <a:lstStyle/>
          <a:p>
            <a:pPr algn="l"/>
            <a:r>
              <a:rPr lang="de-DE" sz="3600" dirty="0"/>
              <a:t>2. Zuwendungsfähige Ausgaben &amp; Hinweise </a:t>
            </a:r>
          </a:p>
        </p:txBody>
      </p:sp>
      <p:sp>
        <p:nvSpPr>
          <p:cNvPr id="3" name="Textplatzhalter 2"/>
          <p:cNvSpPr>
            <a:spLocks noGrp="1"/>
          </p:cNvSpPr>
          <p:nvPr>
            <p:ph type="body" idx="1"/>
          </p:nvPr>
        </p:nvSpPr>
        <p:spPr>
          <a:xfrm>
            <a:off x="1084463" y="2272509"/>
            <a:ext cx="8917577" cy="3169920"/>
          </a:xfrm>
        </p:spPr>
        <p:txBody>
          <a:bodyPr>
            <a:normAutofit/>
          </a:bodyPr>
          <a:lstStyle/>
          <a:p>
            <a:pPr indent="-9525"/>
            <a:r>
              <a:rPr lang="de-DE" b="1" dirty="0">
                <a:solidFill>
                  <a:schemeClr val="tx2"/>
                </a:solidFill>
              </a:rPr>
              <a:t>Voraussetzungen für die Zuwendungsfähigkeit:</a:t>
            </a:r>
            <a:endParaRPr lang="de-DE" dirty="0">
              <a:solidFill>
                <a:schemeClr val="tx2"/>
              </a:solidFill>
            </a:endParaRPr>
          </a:p>
          <a:p>
            <a:pPr marL="800100" lvl="1" indent="-342900">
              <a:buFont typeface="Arial" panose="020B0604020202020204" pitchFamily="34" charset="0"/>
              <a:buChar char="•"/>
            </a:pPr>
            <a:r>
              <a:rPr lang="de-DE" dirty="0">
                <a:solidFill>
                  <a:schemeClr val="tx2"/>
                </a:solidFill>
              </a:rPr>
              <a:t>Notwendigkeit – </a:t>
            </a:r>
            <a:r>
              <a:rPr lang="de-DE" i="1" dirty="0">
                <a:solidFill>
                  <a:schemeClr val="tx2"/>
                </a:solidFill>
              </a:rPr>
              <a:t>Braucht es die Ausgabe, um das Projektziel zu erreichen?</a:t>
            </a:r>
          </a:p>
          <a:p>
            <a:pPr marL="800100" lvl="1" indent="-342900">
              <a:buFont typeface="Arial" panose="020B0604020202020204" pitchFamily="34" charset="0"/>
              <a:buChar char="•"/>
            </a:pPr>
            <a:r>
              <a:rPr lang="de-DE" dirty="0">
                <a:solidFill>
                  <a:schemeClr val="tx2"/>
                </a:solidFill>
              </a:rPr>
              <a:t>Wirtschaftlichkeit – </a:t>
            </a:r>
            <a:r>
              <a:rPr lang="de-DE" i="1" dirty="0">
                <a:solidFill>
                  <a:schemeClr val="tx2"/>
                </a:solidFill>
              </a:rPr>
              <a:t>Welche Wege gibt es, das Projektziel zu erreichen?</a:t>
            </a:r>
            <a:endParaRPr lang="de-DE" dirty="0">
              <a:solidFill>
                <a:schemeClr val="tx2"/>
              </a:solidFill>
            </a:endParaRPr>
          </a:p>
          <a:p>
            <a:pPr marL="800100" lvl="1" indent="-342900">
              <a:buFont typeface="Arial" panose="020B0604020202020204" pitchFamily="34" charset="0"/>
              <a:buChar char="•"/>
            </a:pPr>
            <a:r>
              <a:rPr lang="de-DE" dirty="0">
                <a:solidFill>
                  <a:schemeClr val="tx2"/>
                </a:solidFill>
              </a:rPr>
              <a:t>Sparsamkeit – Auswahl des günstigsten Anbieters</a:t>
            </a:r>
          </a:p>
          <a:p>
            <a:pPr marL="800100" lvl="1" indent="-342900">
              <a:buFont typeface="Arial" panose="020B0604020202020204" pitchFamily="34" charset="0"/>
              <a:buChar char="•"/>
            </a:pPr>
            <a:r>
              <a:rPr lang="de-DE" dirty="0">
                <a:solidFill>
                  <a:schemeClr val="tx2"/>
                </a:solidFill>
              </a:rPr>
              <a:t>Geldfluss</a:t>
            </a:r>
          </a:p>
          <a:p>
            <a:pPr marL="800100" lvl="1" indent="-342900">
              <a:buFont typeface="Arial" panose="020B0604020202020204" pitchFamily="34" charset="0"/>
              <a:buChar char="•"/>
            </a:pPr>
            <a:r>
              <a:rPr lang="de-DE" dirty="0">
                <a:solidFill>
                  <a:schemeClr val="tx2"/>
                </a:solidFill>
              </a:rPr>
              <a:t>Ausgaben im Bewilligungszeitraum</a:t>
            </a:r>
          </a:p>
          <a:p>
            <a:pPr marL="800100" lvl="1" indent="-342900">
              <a:buFont typeface="Arial" panose="020B0604020202020204" pitchFamily="34" charset="0"/>
              <a:buChar char="•"/>
            </a:pPr>
            <a:r>
              <a:rPr lang="de-DE" dirty="0">
                <a:solidFill>
                  <a:schemeClr val="tx2"/>
                </a:solidFill>
              </a:rPr>
              <a:t>Ausgaben müssen projektbezogen sein</a:t>
            </a:r>
          </a:p>
          <a:p>
            <a:pPr marL="800100" lvl="1" indent="-342900">
              <a:buFont typeface="Arial" panose="020B0604020202020204" pitchFamily="34" charset="0"/>
              <a:buChar char="•"/>
            </a:pPr>
            <a:endParaRPr lang="de-DE" dirty="0">
              <a:solidFill>
                <a:schemeClr val="tx2"/>
              </a:solidFill>
            </a:endParaRPr>
          </a:p>
          <a:p>
            <a:endParaRPr lang="de-DE" dirty="0">
              <a:solidFill>
                <a:schemeClr val="tx2"/>
              </a:solidFill>
            </a:endParaRPr>
          </a:p>
        </p:txBody>
      </p:sp>
    </p:spTree>
    <p:extLst>
      <p:ext uri="{BB962C8B-B14F-4D97-AF65-F5344CB8AC3E}">
        <p14:creationId xmlns:p14="http://schemas.microsoft.com/office/powerpoint/2010/main" val="345222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85432" y="1271170"/>
            <a:ext cx="10292103" cy="4315659"/>
          </a:xfrm>
        </p:spPr>
        <p:txBody>
          <a:bodyPr>
            <a:noAutofit/>
          </a:bodyPr>
          <a:lstStyle/>
          <a:p>
            <a:pPr lvl="0"/>
            <a:r>
              <a:rPr lang="de-DE" sz="2000" b="1" dirty="0">
                <a:solidFill>
                  <a:schemeClr val="tx2"/>
                </a:solidFill>
              </a:rPr>
              <a:t>Welche Ausgaben sind </a:t>
            </a:r>
            <a:r>
              <a:rPr lang="de-DE" sz="2000" b="1" u="sng" dirty="0">
                <a:solidFill>
                  <a:schemeClr val="tx2"/>
                </a:solidFill>
              </a:rPr>
              <a:t>NICHT</a:t>
            </a:r>
            <a:r>
              <a:rPr lang="de-DE" sz="2000" b="1" dirty="0">
                <a:solidFill>
                  <a:schemeClr val="tx2"/>
                </a:solidFill>
              </a:rPr>
              <a:t> zuwendungsfähig? </a:t>
            </a:r>
          </a:p>
          <a:p>
            <a:pPr marL="800100" lvl="1" indent="-342900">
              <a:spcBef>
                <a:spcPts val="0"/>
              </a:spcBef>
              <a:buFont typeface="Arial" panose="020B0604020202020204" pitchFamily="34" charset="0"/>
              <a:buChar char="•"/>
            </a:pPr>
            <a:endParaRPr lang="de-DE" dirty="0">
              <a:solidFill>
                <a:schemeClr val="tx1"/>
              </a:solidFill>
            </a:endParaRPr>
          </a:p>
          <a:p>
            <a:pPr marL="800100" lvl="1" indent="-342900">
              <a:spcBef>
                <a:spcPts val="0"/>
              </a:spcBef>
              <a:buFont typeface="Arial" panose="020B0604020202020204" pitchFamily="34" charset="0"/>
              <a:buChar char="•"/>
            </a:pPr>
            <a:r>
              <a:rPr lang="de-DE" dirty="0">
                <a:solidFill>
                  <a:schemeClr val="tx1"/>
                </a:solidFill>
              </a:rPr>
              <a:t>Geschenke („Dankeschön“- oder „Willkommens“-Geschenke etc.) </a:t>
            </a:r>
          </a:p>
          <a:p>
            <a:pPr marL="800100" lvl="1" indent="-342900">
              <a:spcBef>
                <a:spcPts val="0"/>
              </a:spcBef>
              <a:buFont typeface="Arial" panose="020B0604020202020204" pitchFamily="34" charset="0"/>
              <a:buChar char="•"/>
            </a:pPr>
            <a:r>
              <a:rPr lang="de-DE" dirty="0">
                <a:solidFill>
                  <a:schemeClr val="tx1"/>
                </a:solidFill>
              </a:rPr>
              <a:t>Eintritts- und Ausflugskarten</a:t>
            </a:r>
          </a:p>
          <a:p>
            <a:pPr marL="800100" lvl="1" indent="-342900">
              <a:spcBef>
                <a:spcPts val="0"/>
              </a:spcBef>
              <a:buFont typeface="Arial" panose="020B0604020202020204" pitchFamily="34" charset="0"/>
              <a:buChar char="•"/>
            </a:pPr>
            <a:r>
              <a:rPr lang="de-DE" dirty="0">
                <a:solidFill>
                  <a:schemeClr val="tx1"/>
                </a:solidFill>
              </a:rPr>
              <a:t>Taxi- und Flugkosten </a:t>
            </a:r>
          </a:p>
          <a:p>
            <a:pPr marL="800100" lvl="1" indent="-342900">
              <a:spcBef>
                <a:spcPts val="0"/>
              </a:spcBef>
              <a:buFont typeface="Arial" panose="020B0604020202020204" pitchFamily="34" charset="0"/>
              <a:buChar char="•"/>
            </a:pPr>
            <a:r>
              <a:rPr lang="de-DE" dirty="0">
                <a:solidFill>
                  <a:schemeClr val="tx1"/>
                </a:solidFill>
              </a:rPr>
              <a:t>Kleidung (Ausnahme: Kostüme – jedoch nur nach Rücksprache!)</a:t>
            </a:r>
          </a:p>
          <a:p>
            <a:pPr marL="800100" lvl="1" indent="-342900">
              <a:spcBef>
                <a:spcPts val="0"/>
              </a:spcBef>
              <a:buFont typeface="Arial" panose="020B0604020202020204" pitchFamily="34" charset="0"/>
              <a:buChar char="•"/>
            </a:pPr>
            <a:r>
              <a:rPr lang="de-DE" dirty="0">
                <a:solidFill>
                  <a:schemeClr val="tx1"/>
                </a:solidFill>
              </a:rPr>
              <a:t>Verlosungsobjekte, Preise</a:t>
            </a:r>
          </a:p>
          <a:p>
            <a:pPr marL="800100" lvl="1" indent="-342900">
              <a:spcBef>
                <a:spcPts val="0"/>
              </a:spcBef>
              <a:buFont typeface="Arial" panose="020B0604020202020204" pitchFamily="34" charset="0"/>
              <a:buChar char="•"/>
            </a:pPr>
            <a:r>
              <a:rPr lang="de-DE" dirty="0">
                <a:solidFill>
                  <a:schemeClr val="tx1"/>
                </a:solidFill>
              </a:rPr>
              <a:t>Blumenschmuck und Dekorationen</a:t>
            </a:r>
          </a:p>
          <a:p>
            <a:pPr marL="800100" lvl="1" indent="-342900">
              <a:spcBef>
                <a:spcPts val="0"/>
              </a:spcBef>
              <a:buFont typeface="Arial" panose="020B0604020202020204" pitchFamily="34" charset="0"/>
              <a:buChar char="•"/>
            </a:pPr>
            <a:r>
              <a:rPr lang="de-DE" dirty="0">
                <a:solidFill>
                  <a:schemeClr val="tx1"/>
                </a:solidFill>
              </a:rPr>
              <a:t>bereits bestehende Fixkosten wie Leasing des Geschäftsdruckers, bestehende Büromieten, Telefonanlagen usw., d.h. alle Kosten, die nicht zusätzlich zum Projekt anfallen</a:t>
            </a:r>
          </a:p>
          <a:p>
            <a:pPr marL="800100" lvl="1" indent="-342900">
              <a:spcBef>
                <a:spcPts val="0"/>
              </a:spcBef>
              <a:buFont typeface="Arial" panose="020B0604020202020204" pitchFamily="34" charset="0"/>
              <a:buChar char="•"/>
            </a:pPr>
            <a:r>
              <a:rPr lang="de-DE" dirty="0">
                <a:solidFill>
                  <a:schemeClr val="tx1"/>
                </a:solidFill>
              </a:rPr>
              <a:t>Spenden</a:t>
            </a:r>
          </a:p>
          <a:p>
            <a:r>
              <a:rPr lang="de-DE" sz="2000" dirty="0">
                <a:solidFill>
                  <a:srgbClr val="E95D11"/>
                </a:solidFill>
              </a:rPr>
              <a:t>Nicht-zuwendungsfähige Ausgaben können nicht erstattet werden und sind aus eigenen Mitteln zu tragen. Nicht-zuwendungsfähige Ausgaben können jedoch nicht als Eigenleistung in Ansatz gebracht werden!</a:t>
            </a:r>
          </a:p>
          <a:p>
            <a:pPr marL="800100" lvl="1" indent="-342900">
              <a:buFont typeface="Arial" panose="020B0604020202020204" pitchFamily="34" charset="0"/>
              <a:buChar char="•"/>
            </a:pPr>
            <a:endParaRPr lang="de-DE" dirty="0">
              <a:solidFill>
                <a:schemeClr val="tx1"/>
              </a:solidFill>
            </a:endParaRPr>
          </a:p>
        </p:txBody>
      </p:sp>
    </p:spTree>
    <p:extLst>
      <p:ext uri="{BB962C8B-B14F-4D97-AF65-F5344CB8AC3E}">
        <p14:creationId xmlns:p14="http://schemas.microsoft.com/office/powerpoint/2010/main" val="357819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0421" y="1268167"/>
            <a:ext cx="10322084" cy="4473065"/>
          </a:xfrm>
        </p:spPr>
        <p:txBody>
          <a:bodyPr>
            <a:normAutofit lnSpcReduction="10000"/>
          </a:bodyPr>
          <a:lstStyle/>
          <a:p>
            <a:r>
              <a:rPr lang="de-DE" sz="3100" b="1" dirty="0">
                <a:solidFill>
                  <a:schemeClr val="tx2"/>
                </a:solidFill>
              </a:rPr>
              <a:t>Honorarverträge: </a:t>
            </a:r>
          </a:p>
          <a:p>
            <a:pPr marL="700088" indent="-342900">
              <a:spcBef>
                <a:spcPts val="0"/>
              </a:spcBef>
              <a:buFont typeface="Arial" panose="020B0604020202020204" pitchFamily="34" charset="0"/>
              <a:buChar char="•"/>
            </a:pPr>
            <a:endParaRPr lang="de-DE" b="1" dirty="0">
              <a:solidFill>
                <a:schemeClr val="tx2"/>
              </a:solidFill>
            </a:endParaRPr>
          </a:p>
          <a:p>
            <a:pPr marL="700088" indent="-342900">
              <a:spcBef>
                <a:spcPts val="0"/>
              </a:spcBef>
              <a:buFont typeface="Arial" panose="020B0604020202020204" pitchFamily="34" charset="0"/>
              <a:buChar char="•"/>
            </a:pPr>
            <a:r>
              <a:rPr lang="de-DE" dirty="0">
                <a:solidFill>
                  <a:schemeClr val="tx2"/>
                </a:solidFill>
              </a:rPr>
              <a:t>Schriftform</a:t>
            </a:r>
          </a:p>
          <a:p>
            <a:pPr marL="700088" indent="-342900">
              <a:spcBef>
                <a:spcPts val="0"/>
              </a:spcBef>
              <a:buFont typeface="Arial" panose="020B0604020202020204" pitchFamily="34" charset="0"/>
              <a:buChar char="•"/>
            </a:pPr>
            <a:r>
              <a:rPr lang="de-DE" dirty="0">
                <a:solidFill>
                  <a:schemeClr val="tx2"/>
                </a:solidFill>
              </a:rPr>
              <a:t>wiederkehrende Tätigkeit für das Projekt „NEUSTART AMATEURMUSIK“</a:t>
            </a:r>
          </a:p>
          <a:p>
            <a:pPr marL="700088" indent="-342900">
              <a:spcBef>
                <a:spcPts val="0"/>
              </a:spcBef>
              <a:buFont typeface="Arial" panose="020B0604020202020204" pitchFamily="34" charset="0"/>
              <a:buChar char="•"/>
            </a:pPr>
            <a:r>
              <a:rPr lang="de-DE" dirty="0">
                <a:solidFill>
                  <a:schemeClr val="tx2"/>
                </a:solidFill>
              </a:rPr>
              <a:t>nur tatsächlich entstandene, zuwendungsfähige Ausgaben können abgerechnet werden </a:t>
            </a:r>
          </a:p>
          <a:p>
            <a:pPr marL="700088" indent="-342900">
              <a:spcBef>
                <a:spcPts val="0"/>
              </a:spcBef>
              <a:buFont typeface="Arial" panose="020B0604020202020204" pitchFamily="34" charset="0"/>
              <a:buChar char="•"/>
            </a:pPr>
            <a:r>
              <a:rPr lang="de-DE" dirty="0">
                <a:solidFill>
                  <a:schemeClr val="tx2"/>
                </a:solidFill>
              </a:rPr>
              <a:t>vertraglich vereinbarter Stundenlohn oder Tagessatz (keine Pauschalen)</a:t>
            </a:r>
          </a:p>
          <a:p>
            <a:pPr marL="700088" indent="-342900">
              <a:spcBef>
                <a:spcPts val="0"/>
              </a:spcBef>
              <a:buFont typeface="Arial" panose="020B0604020202020204" pitchFamily="34" charset="0"/>
              <a:buChar char="•"/>
            </a:pPr>
            <a:r>
              <a:rPr lang="de-DE" dirty="0">
                <a:solidFill>
                  <a:schemeClr val="tx2"/>
                </a:solidFill>
              </a:rPr>
              <a:t>regelmäßige Dokumentation</a:t>
            </a:r>
          </a:p>
          <a:p>
            <a:pPr marL="700088" indent="-342900">
              <a:spcBef>
                <a:spcPts val="0"/>
              </a:spcBef>
              <a:buFont typeface="Arial" panose="020B0604020202020204" pitchFamily="34" charset="0"/>
              <a:buChar char="•"/>
            </a:pPr>
            <a:r>
              <a:rPr lang="de-DE" dirty="0">
                <a:solidFill>
                  <a:schemeClr val="tx2"/>
                </a:solidFill>
              </a:rPr>
              <a:t>für einmalige Tätigkeiten genügt eine Rechnung (Pflichtangaben beachten!)</a:t>
            </a:r>
          </a:p>
          <a:p>
            <a:pPr lvl="1"/>
            <a:r>
              <a:rPr lang="de-DE" dirty="0">
                <a:solidFill>
                  <a:schemeClr val="tx2"/>
                </a:solidFill>
              </a:rPr>
              <a:t>	</a:t>
            </a:r>
          </a:p>
        </p:txBody>
      </p:sp>
    </p:spTree>
    <p:extLst>
      <p:ext uri="{BB962C8B-B14F-4D97-AF65-F5344CB8AC3E}">
        <p14:creationId xmlns:p14="http://schemas.microsoft.com/office/powerpoint/2010/main" val="3078528628"/>
      </p:ext>
    </p:extLst>
  </p:cSld>
  <p:clrMapOvr>
    <a:masterClrMapping/>
  </p:clrMapOvr>
</p:sld>
</file>

<file path=ppt/theme/theme1.xml><?xml version="1.0" encoding="utf-8"?>
<a:theme xmlns:a="http://schemas.openxmlformats.org/drawingml/2006/main" name="Office">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Breitbild</PresentationFormat>
  <Paragraphs>207</Paragraphs>
  <Slides>25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Wingdings</vt:lpstr>
      <vt:lpstr>Office</vt:lpstr>
      <vt:lpstr>Förderzusage – und nun?</vt:lpstr>
      <vt:lpstr>Schulungsinhalte: </vt:lpstr>
      <vt:lpstr>1. Weiterleitungsvertrag</vt:lpstr>
      <vt:lpstr>PowerPoint-Präsentation</vt:lpstr>
      <vt:lpstr>PowerPoint-Präsentation</vt:lpstr>
      <vt:lpstr>PowerPoint-Präsentation</vt:lpstr>
      <vt:lpstr>2. Zuwendungsfähige Ausgaben &amp; Hinweise </vt:lpstr>
      <vt:lpstr>PowerPoint-Präsentation</vt:lpstr>
      <vt:lpstr>PowerPoint-Präsentation</vt:lpstr>
      <vt:lpstr>PowerPoint-Präsentation</vt:lpstr>
      <vt:lpstr>PowerPoint-Präsentation</vt:lpstr>
      <vt:lpstr>PowerPoint-Präsentation</vt:lpstr>
      <vt:lpstr>3. Auszahlungen</vt:lpstr>
      <vt:lpstr>PowerPoint-Präsentation</vt:lpstr>
      <vt:lpstr>4. Öffentlichkeitsarbeit</vt:lpstr>
      <vt:lpstr>5. Projektende und -abrechnung</vt:lpstr>
      <vt:lpstr>PowerPoint-Präsentation</vt:lpstr>
      <vt:lpstr>PowerPoint-Präsentation</vt:lpstr>
      <vt:lpstr>PowerPoint-Präsentation</vt:lpstr>
      <vt:lpstr>PowerPoint-Präsentation</vt:lpstr>
      <vt:lpstr>6. häufige Fragen &amp; „Stolpersteine“</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Bundesmusikverband Chor &amp; Orchester</dc:title>
  <dc:creator>BDO | Svenja Puchta</dc:creator>
  <cp:lastModifiedBy>Sandy Békési | BMCO</cp:lastModifiedBy>
  <cp:revision>145</cp:revision>
  <dcterms:created xsi:type="dcterms:W3CDTF">2020-10-20T11:46:25Z</dcterms:created>
  <dcterms:modified xsi:type="dcterms:W3CDTF">2022-08-11T20:22:03Z</dcterms:modified>
</cp:coreProperties>
</file>